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340" r:id="rId3"/>
    <p:sldId id="330" r:id="rId4"/>
    <p:sldId id="306" r:id="rId5"/>
    <p:sldId id="324" r:id="rId6"/>
    <p:sldId id="325" r:id="rId7"/>
    <p:sldId id="276" r:id="rId8"/>
    <p:sldId id="305" r:id="rId9"/>
    <p:sldId id="263" r:id="rId10"/>
    <p:sldId id="266" r:id="rId11"/>
    <p:sldId id="277" r:id="rId12"/>
    <p:sldId id="278" r:id="rId13"/>
    <p:sldId id="279" r:id="rId14"/>
    <p:sldId id="280" r:id="rId15"/>
    <p:sldId id="281" r:id="rId16"/>
    <p:sldId id="321" r:id="rId17"/>
    <p:sldId id="322" r:id="rId18"/>
    <p:sldId id="327" r:id="rId19"/>
    <p:sldId id="328" r:id="rId20"/>
    <p:sldId id="329" r:id="rId21"/>
    <p:sldId id="323" r:id="rId22"/>
    <p:sldId id="282" r:id="rId23"/>
    <p:sldId id="283" r:id="rId24"/>
    <p:sldId id="307" r:id="rId25"/>
    <p:sldId id="318" r:id="rId26"/>
    <p:sldId id="319" r:id="rId27"/>
    <p:sldId id="320" r:id="rId28"/>
    <p:sldId id="285" r:id="rId29"/>
    <p:sldId id="302" r:id="rId30"/>
    <p:sldId id="298" r:id="rId31"/>
    <p:sldId id="299" r:id="rId32"/>
    <p:sldId id="269" r:id="rId33"/>
    <p:sldId id="293" r:id="rId34"/>
    <p:sldId id="303" r:id="rId35"/>
    <p:sldId id="313" r:id="rId36"/>
    <p:sldId id="310" r:id="rId37"/>
    <p:sldId id="304" r:id="rId38"/>
    <p:sldId id="309" r:id="rId39"/>
    <p:sldId id="312" r:id="rId40"/>
    <p:sldId id="314" r:id="rId41"/>
    <p:sldId id="294" r:id="rId42"/>
    <p:sldId id="315" r:id="rId43"/>
    <p:sldId id="301" r:id="rId44"/>
    <p:sldId id="317" r:id="rId45"/>
    <p:sldId id="316" r:id="rId46"/>
    <p:sldId id="295" r:id="rId47"/>
    <p:sldId id="296" r:id="rId48"/>
    <p:sldId id="297" r:id="rId49"/>
    <p:sldId id="272" r:id="rId50"/>
    <p:sldId id="308" r:id="rId51"/>
    <p:sldId id="326" r:id="rId52"/>
    <p:sldId id="286" r:id="rId53"/>
    <p:sldId id="287" r:id="rId54"/>
    <p:sldId id="288" r:id="rId55"/>
    <p:sldId id="300" r:id="rId56"/>
    <p:sldId id="289" r:id="rId57"/>
    <p:sldId id="290" r:id="rId58"/>
    <p:sldId id="291" r:id="rId59"/>
    <p:sldId id="292" r:id="rId60"/>
    <p:sldId id="333" r:id="rId61"/>
    <p:sldId id="334" r:id="rId62"/>
    <p:sldId id="336" r:id="rId63"/>
    <p:sldId id="337" r:id="rId64"/>
    <p:sldId id="338" r:id="rId65"/>
    <p:sldId id="339" r:id="rId66"/>
    <p:sldId id="34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734" autoAdjust="0"/>
    <p:restoredTop sz="94660"/>
  </p:normalViewPr>
  <p:slideViewPr>
    <p:cSldViewPr>
      <p:cViewPr>
        <p:scale>
          <a:sx n="100" d="100"/>
          <a:sy n="100" d="100"/>
        </p:scale>
        <p:origin x="-1284" y="-32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ED0CC5B-6F03-4F24-BD0C-0A5B3F91FB78}"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1613255867"/>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0CC5B-6F03-4F24-BD0C-0A5B3F91FB78}"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721321565"/>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0CC5B-6F03-4F24-BD0C-0A5B3F91FB78}"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499895352"/>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D0CC5B-6F03-4F24-BD0C-0A5B3F91FB78}"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1351978761"/>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D0CC5B-6F03-4F24-BD0C-0A5B3F91FB78}" type="datetimeFigureOut">
              <a:rPr lang="en-US" smtClean="0"/>
              <a:pPr/>
              <a:t>3/21/2017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1001474852"/>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D0CC5B-6F03-4F24-BD0C-0A5B3F91FB78}" type="datetimeFigureOut">
              <a:rPr lang="en-US" smtClean="0"/>
              <a:pPr/>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1693016222"/>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D0CC5B-6F03-4F24-BD0C-0A5B3F91FB78}" type="datetimeFigureOut">
              <a:rPr lang="en-US" smtClean="0"/>
              <a:pPr/>
              <a:t>3/21/2017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657697156"/>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D0CC5B-6F03-4F24-BD0C-0A5B3F91FB78}" type="datetimeFigureOut">
              <a:rPr lang="en-US" smtClean="0"/>
              <a:pPr/>
              <a:t>3/21/2017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164994630"/>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0CC5B-6F03-4F24-BD0C-0A5B3F91FB78}" type="datetimeFigureOut">
              <a:rPr lang="en-US" smtClean="0"/>
              <a:pPr/>
              <a:t>3/21/2017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1105072"/>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0CC5B-6F03-4F24-BD0C-0A5B3F91FB78}" type="datetimeFigureOut">
              <a:rPr lang="en-US" smtClean="0"/>
              <a:pPr/>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571474751"/>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D0CC5B-6F03-4F24-BD0C-0A5B3F91FB78}" type="datetimeFigureOut">
              <a:rPr lang="en-US" smtClean="0"/>
              <a:pPr/>
              <a:t>3/21/2017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C2821-5D1E-4359-83C5-B75974AB581A}" type="slidenum">
              <a:rPr lang="en-US" smtClean="0"/>
              <a:pPr/>
              <a:t>‹#›</a:t>
            </a:fld>
            <a:endParaRPr lang="en-US"/>
          </a:p>
        </p:txBody>
      </p:sp>
    </p:spTree>
    <p:extLst>
      <p:ext uri="{BB962C8B-B14F-4D97-AF65-F5344CB8AC3E}">
        <p14:creationId xmlns:p14="http://schemas.microsoft.com/office/powerpoint/2010/main" val="3177840136"/>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0CC5B-6F03-4F24-BD0C-0A5B3F91FB78}" type="datetimeFigureOut">
              <a:rPr lang="en-US" smtClean="0"/>
              <a:pPr/>
              <a:t>3/21/2017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C2821-5D1E-4359-83C5-B75974AB581A}" type="slidenum">
              <a:rPr lang="en-US" smtClean="0"/>
              <a:pPr/>
              <a:t>‹#›</a:t>
            </a:fld>
            <a:endParaRPr lang="en-US"/>
          </a:p>
        </p:txBody>
      </p:sp>
    </p:spTree>
    <p:extLst>
      <p:ext uri="{BB962C8B-B14F-4D97-AF65-F5344CB8AC3E}">
        <p14:creationId xmlns:p14="http://schemas.microsoft.com/office/powerpoint/2010/main" val="1184052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g"/><Relationship Id="rId4" Type="http://schemas.openxmlformats.org/officeDocument/2006/relationships/image" Target="../media/image8.jpeg"/><Relationship Id="rId9"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laxing Hymns On Piano - A Whole Hour of Spiritual Music.mp3">
            <a:hlinkClick r:id="" action="ppaction://media"/>
          </p:cNvPr>
          <p:cNvPicPr>
            <a:picLocks noChangeAspect="1"/>
          </p:cNvPicPr>
          <p:nvPr>
            <a:audioFile r:link="rId1"/>
            <p:extLst>
              <p:ext uri="{DAA4B4D4-6D71-4841-9C94-3DE7FCFB9230}">
                <p14:media xmlns:p14="http://schemas.microsoft.com/office/powerpoint/2010/main" r:embed="rId2">
                  <p14:trim end="3.39242975E6"/>
                </p14:media>
              </p:ext>
            </p:extLst>
          </p:nvPr>
        </p:nvPicPr>
        <p:blipFill>
          <a:blip r:embed="rId4"/>
          <a:stretch>
            <a:fillRect/>
          </a:stretch>
        </p:blipFill>
        <p:spPr>
          <a:xfrm>
            <a:off x="990600" y="5640887"/>
            <a:ext cx="609600" cy="6096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600200"/>
            <a:ext cx="4724399" cy="525779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2" y="0"/>
            <a:ext cx="5258291" cy="6826623"/>
          </a:xfrm>
          <a:prstGeom prst="rect">
            <a:avLst/>
          </a:prstGeom>
        </p:spPr>
      </p:pic>
      <p:sp>
        <p:nvSpPr>
          <p:cNvPr id="7" name="Subtitle 2"/>
          <p:cNvSpPr txBox="1">
            <a:spLocks/>
          </p:cNvSpPr>
          <p:nvPr/>
        </p:nvSpPr>
        <p:spPr>
          <a:xfrm>
            <a:off x="1495836" y="1728593"/>
            <a:ext cx="3685764" cy="4977006"/>
          </a:xfrm>
          <a:prstGeom prst="rect">
            <a:avLst/>
          </a:prstGeom>
          <a:solidFill>
            <a:srgbClr val="FF0000"/>
          </a:solidFill>
          <a:effectLst>
            <a:glow rad="228600">
              <a:schemeClr val="accent5">
                <a:satMod val="175000"/>
                <a:alpha val="40000"/>
              </a:schemeClr>
            </a:glow>
            <a:outerShdw blurRad="50800" dist="38100" dir="16200000" rotWithShape="0">
              <a:prstClr val="black">
                <a:alpha val="40000"/>
              </a:prstClr>
            </a:outerShdw>
          </a:effectLst>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3600" b="1" i="1" dirty="0" smtClean="0">
                <a:solidFill>
                  <a:schemeClr val="bg1"/>
                </a:solidFill>
                <a:latin typeface="Bodoni MT Condensed" pitchFamily="18" charset="0"/>
              </a:rPr>
              <a:t>Campus Ministry and Religious Studies </a:t>
            </a:r>
          </a:p>
          <a:p>
            <a:endParaRPr lang="en-US" sz="2400" b="1" dirty="0" smtClean="0">
              <a:solidFill>
                <a:schemeClr val="bg1"/>
              </a:solidFill>
              <a:latin typeface="Bodoni MT Condensed" pitchFamily="18" charset="0"/>
            </a:endParaRPr>
          </a:p>
          <a:p>
            <a:endParaRPr lang="en-US" sz="4800" dirty="0" smtClean="0">
              <a:solidFill>
                <a:schemeClr val="bg1"/>
              </a:solidFill>
              <a:latin typeface="Bodoni MT Condensed" pitchFamily="18" charset="0"/>
            </a:endParaRPr>
          </a:p>
          <a:p>
            <a:endParaRPr lang="en-US" sz="4800" dirty="0" smtClean="0">
              <a:solidFill>
                <a:schemeClr val="bg1"/>
              </a:solidFill>
              <a:latin typeface="Bodoni MT Condensed" pitchFamily="18" charset="0"/>
            </a:endParaRPr>
          </a:p>
          <a:p>
            <a:endParaRPr lang="en-US" sz="4800" dirty="0">
              <a:solidFill>
                <a:schemeClr val="bg1"/>
              </a:solidFill>
              <a:latin typeface="Bodoni MT Condensed" pitchFamily="18"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5836" y="3413311"/>
            <a:ext cx="3685764" cy="3463478"/>
          </a:xfrm>
          <a:prstGeom prst="rect">
            <a:avLst/>
          </a:prstGeom>
        </p:spPr>
      </p:pic>
      <p:pic>
        <p:nvPicPr>
          <p:cNvPr id="8" name="Picture 7" descr="Top Banner.png"/>
          <p:cNvPicPr>
            <a:picLocks noChangeAspect="1"/>
          </p:cNvPicPr>
          <p:nvPr/>
        </p:nvPicPr>
        <p:blipFill>
          <a:blip r:embed="rId8"/>
          <a:stretch>
            <a:fillRect/>
          </a:stretch>
        </p:blipFill>
        <p:spPr>
          <a:xfrm>
            <a:off x="-22412" y="0"/>
            <a:ext cx="9166413" cy="1712976"/>
          </a:xfrm>
          <a:prstGeom prst="rect">
            <a:avLst/>
          </a:prstGeom>
        </p:spPr>
      </p:pic>
    </p:spTree>
    <p:extLst>
      <p:ext uri="{BB962C8B-B14F-4D97-AF65-F5344CB8AC3E}">
        <p14:creationId xmlns:p14="http://schemas.microsoft.com/office/powerpoint/2010/main" val="3785279015"/>
      </p:ext>
    </p:extLst>
  </p:cSld>
  <p:clrMapOvr>
    <a:masterClrMapping/>
  </p:clrMapOvr>
  <mc:AlternateContent xmlns:mc="http://schemas.openxmlformats.org/markup-compatibility/2006">
    <mc:Choice xmlns:p14="http://schemas.microsoft.com/office/powerpoint/2010/main" Requires="p14">
      <p:transition spd="slow" p14:dur="3000" advTm="5948">
        <p14:flash/>
      </p:transition>
    </mc:Choice>
    <mc:Fallback>
      <p:transition spd="slow" advTm="59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remove"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3962400"/>
            <a:ext cx="6915665" cy="1143000"/>
          </a:xfrm>
        </p:spPr>
        <p:txBody>
          <a:bodyPr>
            <a:normAutofit fontScale="90000"/>
          </a:bodyPr>
          <a:lstStyle/>
          <a:p>
            <a:r>
              <a:rPr lang="en-US" sz="6000" dirty="0" smtClean="0">
                <a:solidFill>
                  <a:srgbClr val="FFFF00"/>
                </a:solidFill>
                <a:latin typeface="Elephant" panose="02020904090505020303" pitchFamily="18" charset="0"/>
              </a:rPr>
              <a:t>WORD:</a:t>
            </a:r>
            <a:r>
              <a:rPr lang="en-US" sz="4900" dirty="0" smtClean="0">
                <a:solidFill>
                  <a:srgbClr val="FFFFFF"/>
                </a:solidFill>
                <a:latin typeface="Elephant" panose="02020904090505020303" pitchFamily="18" charset="0"/>
              </a:rPr>
              <a:t/>
            </a:r>
            <a:br>
              <a:rPr lang="en-US" sz="4900" dirty="0" smtClean="0">
                <a:solidFill>
                  <a:srgbClr val="FFFFFF"/>
                </a:solidFill>
                <a:latin typeface="Elephant" panose="02020904090505020303" pitchFamily="18" charset="0"/>
              </a:rPr>
            </a:br>
            <a:r>
              <a:rPr lang="en-US" sz="4900" b="1" i="1" dirty="0" smtClean="0">
                <a:solidFill>
                  <a:srgbClr val="92D050"/>
                </a:solidFill>
              </a:rPr>
              <a:t>( </a:t>
            </a:r>
            <a:r>
              <a:rPr lang="en-US" b="1" i="1" dirty="0" smtClean="0">
                <a:solidFill>
                  <a:srgbClr val="92D050"/>
                </a:solidFill>
              </a:rPr>
              <a:t>DOCTRINAL OR</a:t>
            </a:r>
            <a:r>
              <a:rPr lang="en-US" dirty="0">
                <a:solidFill>
                  <a:srgbClr val="92D050"/>
                </a:solidFill>
              </a:rPr>
              <a:t/>
            </a:r>
            <a:br>
              <a:rPr lang="en-US" dirty="0">
                <a:solidFill>
                  <a:srgbClr val="92D050"/>
                </a:solidFill>
              </a:rPr>
            </a:br>
            <a:r>
              <a:rPr lang="en-US" b="1" i="1" dirty="0">
                <a:solidFill>
                  <a:srgbClr val="92D050"/>
                </a:solidFill>
              </a:rPr>
              <a:t>INFORMATIONAL ASPECT)</a:t>
            </a:r>
            <a:r>
              <a:rPr lang="en-US" dirty="0">
                <a:solidFill>
                  <a:srgbClr val="92D050"/>
                </a:solidFill>
              </a:rPr>
              <a:t/>
            </a:r>
            <a:br>
              <a:rPr lang="en-US" dirty="0">
                <a:solidFill>
                  <a:srgbClr val="92D050"/>
                </a:solidFill>
              </a:rPr>
            </a:br>
            <a:r>
              <a:rPr lang="en-US" b="1" i="1" dirty="0">
                <a:solidFill>
                  <a:srgbClr val="FFFFFF"/>
                </a:solidFill>
              </a:rPr>
              <a:t> </a:t>
            </a:r>
            <a:r>
              <a:rPr lang="en-US" dirty="0">
                <a:solidFill>
                  <a:srgbClr val="FFFFFF"/>
                </a:solidFill>
              </a:rPr>
              <a:t/>
            </a:r>
            <a:br>
              <a:rPr lang="en-US" dirty="0">
                <a:solidFill>
                  <a:srgbClr val="FFFFFF"/>
                </a:solidFill>
              </a:rPr>
            </a:br>
            <a:r>
              <a:rPr lang="en-US" sz="3600" b="1" i="1" dirty="0">
                <a:solidFill>
                  <a:srgbClr val="FFFFFF"/>
                </a:solidFill>
              </a:rPr>
              <a:t>“In the beginning was </a:t>
            </a:r>
            <a:r>
              <a:rPr lang="en-US" sz="3600" b="1" i="1" dirty="0" smtClean="0">
                <a:solidFill>
                  <a:srgbClr val="FFFFFF"/>
                </a:solidFill>
              </a:rPr>
              <a:t/>
            </a:r>
            <a:br>
              <a:rPr lang="en-US" sz="3600" b="1" i="1" dirty="0" smtClean="0">
                <a:solidFill>
                  <a:srgbClr val="FFFFFF"/>
                </a:solidFill>
              </a:rPr>
            </a:br>
            <a:r>
              <a:rPr lang="en-US" sz="3600" b="1" i="1" dirty="0" smtClean="0">
                <a:solidFill>
                  <a:srgbClr val="FFFFFF"/>
                </a:solidFill>
              </a:rPr>
              <a:t>the </a:t>
            </a:r>
            <a:r>
              <a:rPr lang="en-US" sz="3600" b="1" i="1" dirty="0">
                <a:solidFill>
                  <a:srgbClr val="FFFFFF"/>
                </a:solidFill>
              </a:rPr>
              <a:t>Word, and the Word was with God, and the Word was God. “ </a:t>
            </a:r>
            <a:r>
              <a:rPr lang="en-US" sz="3600" b="1" i="1" dirty="0" smtClean="0">
                <a:solidFill>
                  <a:srgbClr val="FFFFFF"/>
                </a:solidFill>
              </a:rPr>
              <a:t/>
            </a:r>
            <a:br>
              <a:rPr lang="en-US" sz="3600" b="1" i="1" dirty="0" smtClean="0">
                <a:solidFill>
                  <a:srgbClr val="FFFFFF"/>
                </a:solidFill>
              </a:rPr>
            </a:br>
            <a:r>
              <a:rPr lang="en-US" sz="3600" b="1" i="1" dirty="0" smtClean="0">
                <a:solidFill>
                  <a:srgbClr val="FFFFFF"/>
                </a:solidFill>
              </a:rPr>
              <a:t>John </a:t>
            </a:r>
            <a:r>
              <a:rPr lang="en-US" sz="3600" b="1" i="1" dirty="0">
                <a:solidFill>
                  <a:srgbClr val="FFFFFF"/>
                </a:solidFill>
              </a:rPr>
              <a:t>1:1</a:t>
            </a:r>
            <a:r>
              <a:rPr lang="en-US" sz="3600" dirty="0"/>
              <a:t/>
            </a:r>
            <a:br>
              <a:rPr lang="en-US" sz="3600" dirty="0"/>
            </a:br>
            <a:r>
              <a:rPr lang="en-US" dirty="0" smtClean="0">
                <a:latin typeface="Elephant" panose="02020904090505020303" pitchFamily="18" charset="0"/>
              </a:rPr>
              <a:t> </a:t>
            </a:r>
            <a:endParaRPr lang="en-US" dirty="0">
              <a:latin typeface="Elephant" panose="02020904090505020303" pitchFamily="18" charset="0"/>
            </a:endParaRPr>
          </a:p>
        </p:txBody>
      </p:sp>
      <p:pic>
        <p:nvPicPr>
          <p:cNvPr id="3" name="Picture 2" descr="Top Banner.png"/>
          <p:cNvPicPr>
            <a:picLocks noChangeAspect="1"/>
          </p:cNvPicPr>
          <p:nvPr/>
        </p:nvPicPr>
        <p:blipFill>
          <a:blip r:embed="rId2"/>
          <a:stretch>
            <a:fillRect/>
          </a:stretch>
        </p:blipFill>
        <p:spPr>
          <a:xfrm>
            <a:off x="0" y="0"/>
            <a:ext cx="9144001" cy="1712976"/>
          </a:xfrm>
          <a:prstGeom prst="rect">
            <a:avLst/>
          </a:prstGeom>
        </p:spPr>
      </p:pic>
    </p:spTree>
    <p:extLst>
      <p:ext uri="{BB962C8B-B14F-4D97-AF65-F5344CB8AC3E}">
        <p14:creationId xmlns:p14="http://schemas.microsoft.com/office/powerpoint/2010/main" val="1298182384"/>
      </p:ext>
    </p:extLst>
  </p:cSld>
  <p:clrMapOvr>
    <a:masterClrMapping/>
  </p:clrMapOvr>
  <mc:AlternateContent xmlns:mc="http://schemas.openxmlformats.org/markup-compatibility/2006">
    <mc:Choice xmlns:p14="http://schemas.microsoft.com/office/powerpoint/2010/main" Requires="p14">
      <p:transition spd="slow" p14:dur="3000" advTm="8752">
        <p14:flash/>
      </p:transition>
    </mc:Choice>
    <mc:Fallback>
      <p:transition spd="slow" advTm="8752">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operative learning 2.jpg"/>
          <p:cNvPicPr>
            <a:picLocks noChangeAspect="1"/>
          </p:cNvPicPr>
          <p:nvPr/>
        </p:nvPicPr>
        <p:blipFill>
          <a:blip r:embed="rId2"/>
          <a:stretch>
            <a:fillRect/>
          </a:stretch>
        </p:blipFill>
        <p:spPr>
          <a:xfrm>
            <a:off x="1" y="1"/>
            <a:ext cx="9144000" cy="6858000"/>
          </a:xfrm>
          <a:prstGeom prst="rect">
            <a:avLst/>
          </a:prstGeom>
        </p:spPr>
      </p:pic>
    </p:spTree>
    <p:extLst>
      <p:ext uri="{BB962C8B-B14F-4D97-AF65-F5344CB8AC3E}">
        <p14:creationId xmlns:p14="http://schemas.microsoft.com/office/powerpoint/2010/main" val="1447980588"/>
      </p:ext>
    </p:extLst>
  </p:cSld>
  <p:clrMapOvr>
    <a:masterClrMapping/>
  </p:clrMapOvr>
  <mc:AlternateContent xmlns:mc="http://schemas.openxmlformats.org/markup-compatibility/2006">
    <mc:Choice xmlns:p14="http://schemas.microsoft.com/office/powerpoint/2010/main" Requires="p14">
      <p:transition spd="slow" p14:dur="3000" advTm="6961">
        <p14:flash/>
      </p:transition>
    </mc:Choice>
    <mc:Fallback>
      <p:transition spd="slow" advTm="6961">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ma mary.jpg"/>
          <p:cNvPicPr>
            <a:picLocks noChangeAspect="1"/>
          </p:cNvPicPr>
          <p:nvPr/>
        </p:nvPicPr>
        <p:blipFill>
          <a:blip r:embed="rId2"/>
          <a:stretch>
            <a:fillRect/>
          </a:stretch>
        </p:blipFill>
        <p:spPr>
          <a:xfrm>
            <a:off x="-1" y="-1"/>
            <a:ext cx="9144001"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179">
        <p14:flash/>
      </p:transition>
    </mc:Choice>
    <mc:Fallback>
      <p:transition spd="slow" advTm="4179">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1 asessment 2.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799">
        <p14:flash/>
      </p:transition>
    </mc:Choice>
    <mc:Fallback>
      <p:transition spd="slow" advTm="4799">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porting brainstorming.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809">
        <p14:flash/>
      </p:transition>
    </mc:Choice>
    <mc:Fallback>
      <p:transition spd="slow" advTm="4809">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orytelling.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5080">
        <p14:flash/>
      </p:transition>
    </mc:Choice>
    <mc:Fallback>
      <p:transition spd="slow" advTm="508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C068\Documents\CL CLASSES ACTIVITIES 2014\CL 9 EXPERIMENTAL LESSON 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29688"/>
      </p:ext>
    </p:extLst>
  </p:cSld>
  <p:clrMapOvr>
    <a:masterClrMapping/>
  </p:clrMapOvr>
  <mc:AlternateContent xmlns:mc="http://schemas.openxmlformats.org/markup-compatibility/2006">
    <mc:Choice xmlns:p14="http://schemas.microsoft.com/office/powerpoint/2010/main" Requires="p14">
      <p:transition spd="slow" p14:dur="3000" advTm="5036">
        <p14:flash/>
      </p:transition>
    </mc:Choice>
    <mc:Fallback>
      <p:transition spd="slow" advTm="5036">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PC068\Documents\CL CLASSES ACTIVITIES 2014\CL12 EXPERIMENTAL LESSON .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154201"/>
      </p:ext>
    </p:extLst>
  </p:cSld>
  <p:clrMapOvr>
    <a:masterClrMapping/>
  </p:clrMapOvr>
  <mc:AlternateContent xmlns:mc="http://schemas.openxmlformats.org/markup-compatibility/2006">
    <mc:Choice xmlns:p14="http://schemas.microsoft.com/office/powerpoint/2010/main" Requires="p14">
      <p:transition spd="slow" p14:dur="3000" advTm="4985">
        <p14:flash/>
      </p:transition>
    </mc:Choice>
    <mc:Fallback>
      <p:transition spd="slow" advTm="4985">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69" y="1295400"/>
            <a:ext cx="7998864" cy="5413049"/>
          </a:xfrm>
          <a:prstGeom prst="rect">
            <a:avLst/>
          </a:prstGeom>
          <a:ln>
            <a:noFill/>
          </a:ln>
          <a:effectLst>
            <a:softEdge rad="112500"/>
          </a:effectLst>
        </p:spPr>
      </p:pic>
      <p:sp>
        <p:nvSpPr>
          <p:cNvPr id="2" name="Title 1"/>
          <p:cNvSpPr>
            <a:spLocks noGrp="1"/>
          </p:cNvSpPr>
          <p:nvPr>
            <p:ph type="ctrTitle"/>
          </p:nvPr>
        </p:nvSpPr>
        <p:spPr>
          <a:xfrm>
            <a:off x="541946" y="271330"/>
            <a:ext cx="7772400" cy="831078"/>
          </a:xfrm>
        </p:spPr>
        <p:txBody>
          <a:bodyPr>
            <a:normAutofit fontScale="90000"/>
          </a:bodyPr>
          <a:lstStyle/>
          <a:p>
            <a:r>
              <a:rPr lang="en-US" b="1" dirty="0" smtClean="0">
                <a:solidFill>
                  <a:srgbClr val="00B050"/>
                </a:solidFill>
                <a:latin typeface="Pristina" panose="03060402040406080204" pitchFamily="66" charset="0"/>
              </a:rPr>
              <a:t>Religious Studies 8 </a:t>
            </a:r>
            <a:r>
              <a:rPr lang="en-US" b="1" dirty="0" smtClean="0">
                <a:solidFill>
                  <a:srgbClr val="00B050"/>
                </a:solidFill>
              </a:rPr>
              <a:t/>
            </a:r>
            <a:br>
              <a:rPr lang="en-US" b="1" dirty="0" smtClean="0">
                <a:solidFill>
                  <a:srgbClr val="00B050"/>
                </a:solidFill>
              </a:rPr>
            </a:br>
            <a:r>
              <a:rPr lang="en-US" sz="3600" b="1" dirty="0" smtClean="0">
                <a:solidFill>
                  <a:srgbClr val="00B050"/>
                </a:solidFill>
              </a:rPr>
              <a:t>Group</a:t>
            </a:r>
            <a:r>
              <a:rPr lang="en-US" b="1" dirty="0" smtClean="0">
                <a:solidFill>
                  <a:srgbClr val="00B050"/>
                </a:solidFill>
              </a:rPr>
              <a:t> Activity for Easter</a:t>
            </a:r>
            <a:endParaRPr lang="en-US" b="1" dirty="0">
              <a:solidFill>
                <a:srgbClr val="00B050"/>
              </a:solidFill>
            </a:endParaRPr>
          </a:p>
        </p:txBody>
      </p:sp>
    </p:spTree>
    <p:extLst>
      <p:ext uri="{BB962C8B-B14F-4D97-AF65-F5344CB8AC3E}">
        <p14:creationId xmlns:p14="http://schemas.microsoft.com/office/powerpoint/2010/main" val="3601053621"/>
      </p:ext>
    </p:extLst>
  </p:cSld>
  <p:clrMapOvr>
    <a:masterClrMapping/>
  </p:clrMapOvr>
  <mc:AlternateContent xmlns:mc="http://schemas.openxmlformats.org/markup-compatibility/2006">
    <mc:Choice xmlns:p14="http://schemas.microsoft.com/office/powerpoint/2010/main" Requires="p14">
      <p:transition spd="slow" p14:dur="3000" advTm="5136">
        <p14:flash/>
      </p:transition>
    </mc:Choice>
    <mc:Fallback>
      <p:transition spd="slow" advTm="5136">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800"/>
            <a:ext cx="9144000" cy="54102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n-US" b="1" dirty="0" smtClean="0">
                <a:solidFill>
                  <a:srgbClr val="00B050"/>
                </a:solidFill>
                <a:latin typeface="Pristina" panose="03060402040406080204" pitchFamily="66" charset="0"/>
              </a:rPr>
              <a:t>Religious Studies 12 </a:t>
            </a:r>
            <a:r>
              <a:rPr lang="en-US" b="1" dirty="0" smtClean="0">
                <a:solidFill>
                  <a:srgbClr val="00B050"/>
                </a:solidFill>
              </a:rPr>
              <a:t/>
            </a:r>
            <a:br>
              <a:rPr lang="en-US" b="1" dirty="0" smtClean="0">
                <a:solidFill>
                  <a:srgbClr val="00B050"/>
                </a:solidFill>
              </a:rPr>
            </a:br>
            <a:r>
              <a:rPr lang="en-US" sz="3600" b="1" dirty="0" smtClean="0">
                <a:solidFill>
                  <a:srgbClr val="00B050"/>
                </a:solidFill>
              </a:rPr>
              <a:t>Group</a:t>
            </a:r>
            <a:r>
              <a:rPr lang="en-US" b="1" dirty="0" smtClean="0">
                <a:solidFill>
                  <a:srgbClr val="00B050"/>
                </a:solidFill>
              </a:rPr>
              <a:t> Activity for Easter</a:t>
            </a:r>
            <a:endParaRPr lang="en-US" dirty="0"/>
          </a:p>
        </p:txBody>
      </p:sp>
    </p:spTree>
    <p:extLst>
      <p:ext uri="{BB962C8B-B14F-4D97-AF65-F5344CB8AC3E}">
        <p14:creationId xmlns:p14="http://schemas.microsoft.com/office/powerpoint/2010/main" val="410753639"/>
      </p:ext>
    </p:extLst>
  </p:cSld>
  <p:clrMapOvr>
    <a:masterClrMapping/>
  </p:clrMapOvr>
  <mc:AlternateContent xmlns:mc="http://schemas.openxmlformats.org/markup-compatibility/2006">
    <mc:Choice xmlns:p14="http://schemas.microsoft.com/office/powerpoint/2010/main" Requires="p14">
      <p:transition spd="slow" p14:dur="3000" advTm="4821">
        <p14:flash/>
      </p:transition>
    </mc:Choice>
    <mc:Fallback>
      <p:transition spd="slow" advTm="4821">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36" y="0"/>
            <a:ext cx="9144000" cy="6858000"/>
          </a:xfrm>
          <a:prstGeom prst="rect">
            <a:avLst/>
          </a:prstGeom>
        </p:spPr>
      </p:pic>
      <p:sp>
        <p:nvSpPr>
          <p:cNvPr id="2" name="Title 1"/>
          <p:cNvSpPr>
            <a:spLocks noGrp="1"/>
          </p:cNvSpPr>
          <p:nvPr>
            <p:ph type="title"/>
          </p:nvPr>
        </p:nvSpPr>
        <p:spPr>
          <a:xfrm>
            <a:off x="394570" y="24117"/>
            <a:ext cx="8229600" cy="890283"/>
          </a:xfrm>
        </p:spPr>
        <p:txBody>
          <a:bodyPr>
            <a:normAutofit/>
          </a:bodyPr>
          <a:lstStyle/>
          <a:p>
            <a:r>
              <a:rPr lang="en-US" sz="4000" b="1" dirty="0" smtClean="0">
                <a:solidFill>
                  <a:srgbClr val="FFFF00"/>
                </a:solidFill>
                <a:latin typeface="Arial Rounded MT Bold" panose="020F0704030504030204" pitchFamily="34" charset="0"/>
              </a:rPr>
              <a:t>Campus Ministry Team</a:t>
            </a:r>
            <a:endParaRPr lang="en-US" sz="4000" b="1" dirty="0">
              <a:solidFill>
                <a:srgbClr val="FFFF00"/>
              </a:solidFill>
              <a:latin typeface="Arial Rounded MT Bold" panose="020F0704030504030204" pitchFamily="34" charset="0"/>
            </a:endParaRPr>
          </a:p>
        </p:txBody>
      </p:sp>
      <p:sp>
        <p:nvSpPr>
          <p:cNvPr id="4" name="TextBox 3"/>
          <p:cNvSpPr txBox="1"/>
          <p:nvPr/>
        </p:nvSpPr>
        <p:spPr>
          <a:xfrm>
            <a:off x="265657" y="2864471"/>
            <a:ext cx="1639343"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smtClean="0">
                <a:solidFill>
                  <a:srgbClr val="FF0000"/>
                </a:solidFill>
              </a:rPr>
              <a:t>Sr. Socorro Teofilo, O.P.</a:t>
            </a:r>
          </a:p>
          <a:p>
            <a:pPr algn="ctr"/>
            <a:r>
              <a:rPr lang="en-US" sz="1200" b="1" dirty="0" smtClean="0">
                <a:solidFill>
                  <a:schemeClr val="bg1"/>
                </a:solidFill>
              </a:rPr>
              <a:t>Campus Ministry Head</a:t>
            </a:r>
          </a:p>
          <a:p>
            <a:pPr algn="ctr"/>
            <a:r>
              <a:rPr lang="en-US" sz="1200" b="1" dirty="0" smtClean="0">
                <a:solidFill>
                  <a:schemeClr val="bg1"/>
                </a:solidFill>
              </a:rPr>
              <a:t>Vice-Principal</a:t>
            </a:r>
            <a:endParaRPr lang="en-US" sz="1200" b="1" dirty="0">
              <a:solidFill>
                <a:schemeClr val="bg1"/>
              </a:solidFill>
            </a:endParaRPr>
          </a:p>
        </p:txBody>
      </p:sp>
      <p:sp>
        <p:nvSpPr>
          <p:cNvPr id="5" name="TextBox 4"/>
          <p:cNvSpPr txBox="1"/>
          <p:nvPr/>
        </p:nvSpPr>
        <p:spPr>
          <a:xfrm>
            <a:off x="2251552" y="3433175"/>
            <a:ext cx="1560534"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smtClean="0">
                <a:solidFill>
                  <a:srgbClr val="FF0000"/>
                </a:solidFill>
              </a:rPr>
              <a:t>John Erick S. Moje</a:t>
            </a:r>
          </a:p>
          <a:p>
            <a:pPr algn="ctr"/>
            <a:r>
              <a:rPr lang="en-US" sz="1200" b="1" dirty="0" smtClean="0">
                <a:solidFill>
                  <a:schemeClr val="bg1"/>
                </a:solidFill>
              </a:rPr>
              <a:t>Religious Studies/CSP Coordinator</a:t>
            </a:r>
          </a:p>
          <a:p>
            <a:pPr algn="ctr"/>
            <a:r>
              <a:rPr lang="en-US" sz="1200" b="1" dirty="0" smtClean="0">
                <a:solidFill>
                  <a:schemeClr val="bg1"/>
                </a:solidFill>
              </a:rPr>
              <a:t>RS 6, 8, 9, and 12</a:t>
            </a:r>
            <a:endParaRPr lang="en-US" sz="1200" b="1" dirty="0">
              <a:solidFill>
                <a:schemeClr val="bg1"/>
              </a:solidFill>
            </a:endParaRPr>
          </a:p>
        </p:txBody>
      </p:sp>
      <p:sp>
        <p:nvSpPr>
          <p:cNvPr id="6" name="TextBox 5"/>
          <p:cNvSpPr txBox="1"/>
          <p:nvPr/>
        </p:nvSpPr>
        <p:spPr>
          <a:xfrm>
            <a:off x="7307893" y="2864470"/>
            <a:ext cx="15240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smtClean="0">
                <a:solidFill>
                  <a:srgbClr val="FF0000"/>
                </a:solidFill>
              </a:rPr>
              <a:t>Sr. Rosa Dabhi, CCV</a:t>
            </a:r>
          </a:p>
          <a:p>
            <a:pPr algn="ctr"/>
            <a:r>
              <a:rPr lang="en-US" sz="1200" b="1" dirty="0" smtClean="0">
                <a:solidFill>
                  <a:schemeClr val="bg1"/>
                </a:solidFill>
              </a:rPr>
              <a:t>CMSL Adviser</a:t>
            </a:r>
            <a:r>
              <a:rPr lang="en-US" sz="1200" b="1" dirty="0">
                <a:solidFill>
                  <a:schemeClr val="bg1"/>
                </a:solidFill>
              </a:rPr>
              <a:t>, Catechist</a:t>
            </a:r>
            <a:r>
              <a:rPr lang="en-US" sz="1200" b="1" dirty="0" smtClean="0">
                <a:solidFill>
                  <a:schemeClr val="bg1"/>
                </a:solidFill>
              </a:rPr>
              <a:t>, RS 7,10, and 11</a:t>
            </a:r>
            <a:endParaRPr lang="en-US" sz="1200" b="1" dirty="0">
              <a:solidFill>
                <a:schemeClr val="bg1"/>
              </a:solidFill>
            </a:endParaRPr>
          </a:p>
        </p:txBody>
      </p:sp>
      <p:sp>
        <p:nvSpPr>
          <p:cNvPr id="7" name="TextBox 6"/>
          <p:cNvSpPr txBox="1"/>
          <p:nvPr/>
        </p:nvSpPr>
        <p:spPr>
          <a:xfrm>
            <a:off x="5546942" y="3433858"/>
            <a:ext cx="1474417"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400" b="1" dirty="0" smtClean="0">
                <a:solidFill>
                  <a:srgbClr val="FF0000"/>
                </a:solidFill>
              </a:rPr>
              <a:t>Philipp Beck</a:t>
            </a:r>
          </a:p>
          <a:p>
            <a:pPr algn="ctr"/>
            <a:r>
              <a:rPr lang="en-US" sz="1400" b="1" dirty="0" smtClean="0">
                <a:solidFill>
                  <a:schemeClr val="bg1"/>
                </a:solidFill>
              </a:rPr>
              <a:t>RS 1,2,3,and 4</a:t>
            </a:r>
            <a:endParaRPr lang="en-US" sz="1400" b="1" dirty="0">
              <a:solidFill>
                <a:schemeClr val="bg1"/>
              </a:solidFill>
            </a:endParaRPr>
          </a:p>
        </p:txBody>
      </p:sp>
      <p:sp>
        <p:nvSpPr>
          <p:cNvPr id="9" name="TextBox 8"/>
          <p:cNvSpPr txBox="1"/>
          <p:nvPr/>
        </p:nvSpPr>
        <p:spPr>
          <a:xfrm>
            <a:off x="4953000" y="6278113"/>
            <a:ext cx="1487466"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400" b="1" dirty="0" err="1" smtClean="0">
                <a:solidFill>
                  <a:srgbClr val="FF0000"/>
                </a:solidFill>
              </a:rPr>
              <a:t>Mafalda</a:t>
            </a:r>
            <a:r>
              <a:rPr lang="en-US" sz="1400" b="1" dirty="0" smtClean="0">
                <a:solidFill>
                  <a:srgbClr val="FF0000"/>
                </a:solidFill>
              </a:rPr>
              <a:t> Wu</a:t>
            </a:r>
          </a:p>
          <a:p>
            <a:pPr algn="ctr"/>
            <a:r>
              <a:rPr lang="en-US" sz="1400" b="1" dirty="0" smtClean="0">
                <a:solidFill>
                  <a:schemeClr val="bg1"/>
                </a:solidFill>
              </a:rPr>
              <a:t>RS K1</a:t>
            </a:r>
            <a:endParaRPr lang="en-US" sz="1400" b="1" dirty="0">
              <a:solidFill>
                <a:schemeClr val="bg1"/>
              </a:solidFill>
            </a:endParaRPr>
          </a:p>
        </p:txBody>
      </p:sp>
      <p:pic>
        <p:nvPicPr>
          <p:cNvPr id="11" name="Picture 2" descr="C:\Users\PC068\Downloads\2. Sr. Ma. Socorro Tefilo, O.P..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658" y="914400"/>
            <a:ext cx="1639342" cy="19511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PC068\Downloads\Dabhi, S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348" y="914399"/>
            <a:ext cx="1566852" cy="19039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PC068\Downloads\Moje, John Eric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1552" y="1692339"/>
            <a:ext cx="1536526" cy="17366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34538" y="6328217"/>
            <a:ext cx="151971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err="1" smtClean="0">
                <a:solidFill>
                  <a:srgbClr val="FF0000"/>
                </a:solidFill>
              </a:rPr>
              <a:t>Scarleth</a:t>
            </a:r>
            <a:r>
              <a:rPr lang="en-US" sz="1200" b="1" dirty="0" smtClean="0">
                <a:solidFill>
                  <a:srgbClr val="FF0000"/>
                </a:solidFill>
              </a:rPr>
              <a:t> </a:t>
            </a:r>
            <a:r>
              <a:rPr lang="en-US" sz="1200" b="1" dirty="0" err="1" smtClean="0">
                <a:solidFill>
                  <a:srgbClr val="FF0000"/>
                </a:solidFill>
              </a:rPr>
              <a:t>Xochilt</a:t>
            </a:r>
            <a:r>
              <a:rPr lang="en-US" sz="1200" b="1" dirty="0" smtClean="0">
                <a:solidFill>
                  <a:srgbClr val="FF0000"/>
                </a:solidFill>
              </a:rPr>
              <a:t> </a:t>
            </a:r>
            <a:r>
              <a:rPr lang="en-US" sz="1200" b="1" dirty="0" err="1" smtClean="0">
                <a:solidFill>
                  <a:srgbClr val="FF0000"/>
                </a:solidFill>
              </a:rPr>
              <a:t>Artola</a:t>
            </a:r>
            <a:r>
              <a:rPr lang="en-US" sz="1200" b="1" dirty="0" smtClean="0">
                <a:solidFill>
                  <a:srgbClr val="FF0000"/>
                </a:solidFill>
              </a:rPr>
              <a:t> </a:t>
            </a:r>
            <a:r>
              <a:rPr lang="en-US" sz="1200" b="1" dirty="0" err="1" smtClean="0">
                <a:solidFill>
                  <a:srgbClr val="FF0000"/>
                </a:solidFill>
              </a:rPr>
              <a:t>Cerna</a:t>
            </a:r>
            <a:r>
              <a:rPr lang="en-US" sz="1200" b="1" dirty="0">
                <a:solidFill>
                  <a:srgbClr val="FF0000"/>
                </a:solidFill>
              </a:rPr>
              <a:t> </a:t>
            </a:r>
            <a:r>
              <a:rPr lang="en-US" sz="1200" b="1" dirty="0" smtClean="0">
                <a:solidFill>
                  <a:schemeClr val="bg1"/>
                </a:solidFill>
              </a:rPr>
              <a:t>RS 2</a:t>
            </a:r>
            <a:endParaRPr lang="en-US" sz="1200" b="1" dirty="0">
              <a:solidFill>
                <a:schemeClr val="bg1"/>
              </a:solidFill>
            </a:endParaRPr>
          </a:p>
        </p:txBody>
      </p:sp>
      <p:pic>
        <p:nvPicPr>
          <p:cNvPr id="14" name="Picture 5" descr="C:\Users\PC068\Downloads\Beck, Philip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6942" y="1731823"/>
            <a:ext cx="1474417" cy="17013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PC068\Downloads\Artola, Scarlet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4537" y="4516233"/>
            <a:ext cx="1519717" cy="17973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PC068\Downloads\Wu, Mafald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516233"/>
            <a:ext cx="1487466" cy="17548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PC068\Downloads\Librea, S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1428" y="4224221"/>
            <a:ext cx="1543571" cy="17058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07893" y="4264172"/>
            <a:ext cx="1488937" cy="2127053"/>
          </a:xfrm>
          <a:prstGeom prst="rect">
            <a:avLst/>
          </a:prstGeom>
        </p:spPr>
      </p:pic>
      <p:sp>
        <p:nvSpPr>
          <p:cNvPr id="19" name="TextBox 18"/>
          <p:cNvSpPr txBox="1"/>
          <p:nvPr/>
        </p:nvSpPr>
        <p:spPr>
          <a:xfrm>
            <a:off x="361429" y="5893392"/>
            <a:ext cx="1543569"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a:solidFill>
                  <a:srgbClr val="FF0000"/>
                </a:solidFill>
              </a:rPr>
              <a:t>SR. AGOSH LIBREA</a:t>
            </a:r>
          </a:p>
          <a:p>
            <a:pPr algn="ctr"/>
            <a:r>
              <a:rPr lang="en-US" sz="1200" b="1" dirty="0">
                <a:solidFill>
                  <a:schemeClr val="bg1"/>
                </a:solidFill>
              </a:rPr>
              <a:t>CSP 12</a:t>
            </a:r>
          </a:p>
          <a:p>
            <a:endParaRPr lang="en-US" sz="1200" dirty="0"/>
          </a:p>
        </p:txBody>
      </p:sp>
      <p:sp>
        <p:nvSpPr>
          <p:cNvPr id="16" name="TextBox 15"/>
          <p:cNvSpPr txBox="1"/>
          <p:nvPr/>
        </p:nvSpPr>
        <p:spPr>
          <a:xfrm>
            <a:off x="7267575" y="5953178"/>
            <a:ext cx="1599157"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1200" b="1" dirty="0" err="1" smtClean="0">
                <a:solidFill>
                  <a:srgbClr val="FF0000"/>
                </a:solidFill>
              </a:rPr>
              <a:t>Sr</a:t>
            </a:r>
            <a:r>
              <a:rPr lang="en-US" sz="1200" b="1" dirty="0" smtClean="0">
                <a:solidFill>
                  <a:srgbClr val="FF0000"/>
                </a:solidFill>
              </a:rPr>
              <a:t>, Leticia </a:t>
            </a:r>
            <a:r>
              <a:rPr lang="en-US" sz="1200" b="1" dirty="0" err="1" smtClean="0">
                <a:solidFill>
                  <a:srgbClr val="FF0000"/>
                </a:solidFill>
              </a:rPr>
              <a:t>Delfin</a:t>
            </a:r>
            <a:r>
              <a:rPr lang="en-US" sz="1200" b="1" dirty="0" smtClean="0">
                <a:solidFill>
                  <a:srgbClr val="FF0000"/>
                </a:solidFill>
              </a:rPr>
              <a:t>, O.P</a:t>
            </a:r>
          </a:p>
          <a:p>
            <a:pPr algn="ctr"/>
            <a:r>
              <a:rPr lang="en-US" sz="1200" b="1" dirty="0" smtClean="0">
                <a:solidFill>
                  <a:schemeClr val="bg1"/>
                </a:solidFill>
              </a:rPr>
              <a:t>RS 4 and 5</a:t>
            </a:r>
            <a:endParaRPr lang="en-US" sz="1200" b="1" dirty="0">
              <a:solidFill>
                <a:schemeClr val="bg1"/>
              </a:solidFill>
            </a:endParaRPr>
          </a:p>
        </p:txBody>
      </p:sp>
    </p:spTree>
    <p:extLst>
      <p:ext uri="{BB962C8B-B14F-4D97-AF65-F5344CB8AC3E}">
        <p14:creationId xmlns:p14="http://schemas.microsoft.com/office/powerpoint/2010/main" val="1696428444"/>
      </p:ext>
    </p:extLst>
  </p:cSld>
  <p:clrMapOvr>
    <a:masterClrMapping/>
  </p:clrMapOvr>
  <mc:AlternateContent xmlns:mc="http://schemas.openxmlformats.org/markup-compatibility/2006">
    <mc:Choice xmlns:p14="http://schemas.microsoft.com/office/powerpoint/2010/main" Requires="p14">
      <p:transition spd="slow" p14:dur="3000" advTm="7658">
        <p14:flash/>
      </p:transition>
    </mc:Choice>
    <mc:Fallback>
      <p:transition spd="slow" advTm="7658">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8304"/>
            <a:ext cx="4309928" cy="2842901"/>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199" y="30622"/>
            <a:ext cx="4863981" cy="6858000"/>
          </a:xfrm>
          <a:prstGeom prst="rect">
            <a:avLst/>
          </a:prstGeom>
          <a:ln>
            <a:noFill/>
          </a:ln>
          <a:effectLst>
            <a:softEdge rad="112500"/>
          </a:effectLst>
        </p:spPr>
      </p:pic>
      <p:sp>
        <p:nvSpPr>
          <p:cNvPr id="2" name="Title 1"/>
          <p:cNvSpPr>
            <a:spLocks noGrp="1"/>
          </p:cNvSpPr>
          <p:nvPr>
            <p:ph type="title"/>
          </p:nvPr>
        </p:nvSpPr>
        <p:spPr>
          <a:xfrm>
            <a:off x="76200" y="381000"/>
            <a:ext cx="4876800" cy="1066800"/>
          </a:xfrm>
        </p:spPr>
        <p:txBody>
          <a:bodyPr>
            <a:normAutofit fontScale="90000"/>
          </a:bodyPr>
          <a:lstStyle/>
          <a:p>
            <a:pPr algn="l"/>
            <a:r>
              <a:rPr lang="en-US" b="1" dirty="0" smtClean="0">
                <a:solidFill>
                  <a:srgbClr val="00B050"/>
                </a:solidFill>
                <a:latin typeface="Pristina" panose="03060402040406080204" pitchFamily="66" charset="0"/>
              </a:rPr>
              <a:t>Religious Studies 12</a:t>
            </a:r>
            <a:r>
              <a:rPr lang="en-US" b="1" dirty="0" smtClean="0">
                <a:solidFill>
                  <a:srgbClr val="00B050"/>
                </a:solidFill>
              </a:rPr>
              <a:t/>
            </a:r>
            <a:br>
              <a:rPr lang="en-US" b="1" dirty="0" smtClean="0">
                <a:solidFill>
                  <a:srgbClr val="00B050"/>
                </a:solidFill>
              </a:rPr>
            </a:br>
            <a:r>
              <a:rPr lang="en-US" sz="3100" b="1" dirty="0" smtClean="0">
                <a:solidFill>
                  <a:srgbClr val="00B050"/>
                </a:solidFill>
              </a:rPr>
              <a:t>Small Group Reporting </a:t>
            </a:r>
            <a:br>
              <a:rPr lang="en-US" sz="3100" b="1" dirty="0" smtClean="0">
                <a:solidFill>
                  <a:srgbClr val="00B050"/>
                </a:solidFill>
              </a:rPr>
            </a:br>
            <a:r>
              <a:rPr lang="en-US" sz="3100" b="1" dirty="0" smtClean="0">
                <a:solidFill>
                  <a:srgbClr val="00B050"/>
                </a:solidFill>
              </a:rPr>
              <a:t>about Sin and Forgiveness </a:t>
            </a:r>
            <a:endParaRPr lang="en-US" sz="31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249395"/>
            <a:ext cx="4261148" cy="2595074"/>
          </a:xfrm>
          <a:prstGeom prst="rect">
            <a:avLst/>
          </a:prstGeom>
          <a:ln>
            <a:noFill/>
          </a:ln>
          <a:effectLst>
            <a:softEdge rad="112500"/>
          </a:effectLst>
        </p:spPr>
      </p:pic>
    </p:spTree>
    <p:extLst>
      <p:ext uri="{BB962C8B-B14F-4D97-AF65-F5344CB8AC3E}">
        <p14:creationId xmlns:p14="http://schemas.microsoft.com/office/powerpoint/2010/main" val="2746762781"/>
      </p:ext>
    </p:extLst>
  </p:cSld>
  <p:clrMapOvr>
    <a:masterClrMapping/>
  </p:clrMapOvr>
  <mc:AlternateContent xmlns:mc="http://schemas.openxmlformats.org/markup-compatibility/2006">
    <mc:Choice xmlns:p14="http://schemas.microsoft.com/office/powerpoint/2010/main" Requires="p14">
      <p:transition spd="slow" p14:dur="3000" advTm="4375">
        <p14:flash/>
      </p:transition>
    </mc:Choice>
    <mc:Fallback>
      <p:transition spd="slow" advTm="4375">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C068\Documents\CL CLASSES ACTIVITIES 2014\DSC_07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375744756"/>
      </p:ext>
    </p:extLst>
  </p:cSld>
  <p:clrMapOvr>
    <a:masterClrMapping/>
  </p:clrMapOvr>
  <mc:AlternateContent xmlns:mc="http://schemas.openxmlformats.org/markup-compatibility/2006">
    <mc:Choice xmlns:p14="http://schemas.microsoft.com/office/powerpoint/2010/main" Requires="p14">
      <p:transition spd="slow" p14:dur="3000" advTm="4186">
        <p14:flash/>
      </p:transition>
    </mc:Choice>
    <mc:Fallback>
      <p:transition spd="slow" advTm="4186">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Mission of Catholic Education- Fr Jeff Aytona, O (1).jpg"/>
          <p:cNvPicPr>
            <a:picLocks noChangeAspect="1"/>
          </p:cNvPicPr>
          <p:nvPr/>
        </p:nvPicPr>
        <p:blipFill>
          <a:blip r:embed="rId2"/>
          <a:stretch>
            <a:fillRect/>
          </a:stretch>
        </p:blipFill>
        <p:spPr>
          <a:xfrm>
            <a:off x="0" y="-1"/>
            <a:ext cx="9144000" cy="6858001"/>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5212">
        <p14:flash/>
      </p:transition>
    </mc:Choice>
    <mc:Fallback>
      <p:transition spd="slow" advTm="5212">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mNet Youth Encounter (2).jpg"/>
          <p:cNvPicPr>
            <a:picLocks noChangeAspect="1"/>
          </p:cNvPicPr>
          <p:nvPr/>
        </p:nvPicPr>
        <p:blipFill>
          <a:blip r:embed="rId2"/>
          <a:stretch>
            <a:fillRect/>
          </a:stretch>
        </p:blipFill>
        <p:spPr>
          <a:xfrm>
            <a:off x="0" y="0"/>
            <a:ext cx="9143999"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5262">
        <p14:flash/>
      </p:transition>
    </mc:Choice>
    <mc:Fallback>
      <p:transition spd="slow" advTm="5262">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207.JPG"/>
          <p:cNvPicPr>
            <a:picLocks noChangeAspect="1"/>
          </p:cNvPicPr>
          <p:nvPr/>
        </p:nvPicPr>
        <p:blipFill>
          <a:blip r:embed="rId2"/>
          <a:stretch>
            <a:fillRect/>
          </a:stretch>
        </p:blipFill>
        <p:spPr>
          <a:xfrm>
            <a:off x="-1"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779">
        <p14:flash/>
      </p:transition>
    </mc:Choice>
    <mc:Fallback>
      <p:transition spd="slow" advTm="4779">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C068\Documents\CMSL AND SC LEADERSHIP EMINAR 2015\DSC_01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2578711047"/>
      </p:ext>
    </p:extLst>
  </p:cSld>
  <p:clrMapOvr>
    <a:masterClrMapping/>
  </p:clrMapOvr>
  <mc:AlternateContent xmlns:mc="http://schemas.openxmlformats.org/markup-compatibility/2006">
    <mc:Choice xmlns:p14="http://schemas.microsoft.com/office/powerpoint/2010/main" Requires="p14">
      <p:transition spd="slow" p14:dur="3000" advTm="5559">
        <p14:flash/>
      </p:transition>
    </mc:Choice>
    <mc:Fallback>
      <p:transition spd="slow" advTm="5559">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C068\Documents\CMSL AND SC LEADERSHIP EMINAR 2015\DSC_0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990600"/>
          </a:xfrm>
          <a:prstGeom prst="rect">
            <a:avLst/>
          </a:prstGeom>
        </p:spPr>
      </p:pic>
    </p:spTree>
    <p:extLst>
      <p:ext uri="{BB962C8B-B14F-4D97-AF65-F5344CB8AC3E}">
        <p14:creationId xmlns:p14="http://schemas.microsoft.com/office/powerpoint/2010/main" val="1498626414"/>
      </p:ext>
    </p:extLst>
  </p:cSld>
  <p:clrMapOvr>
    <a:masterClrMapping/>
  </p:clrMapOvr>
  <mc:AlternateContent xmlns:mc="http://schemas.openxmlformats.org/markup-compatibility/2006">
    <mc:Choice xmlns:p14="http://schemas.microsoft.com/office/powerpoint/2010/main" Requires="p14">
      <p:transition spd="slow" p14:dur="3000" advTm="5093">
        <p14:flash/>
      </p:transition>
    </mc:Choice>
    <mc:Fallback>
      <p:transition spd="slow" advTm="509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C068\Documents\CMSL AND SC LEADERSHIP EMINAR 2015\DSC_0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712976"/>
            <a:ext cx="6172199" cy="5141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1" y="0"/>
            <a:ext cx="9144001" cy="1712976"/>
          </a:xfrm>
          <a:prstGeom prst="rect">
            <a:avLst/>
          </a:prstGeom>
        </p:spPr>
      </p:pic>
    </p:spTree>
    <p:extLst>
      <p:ext uri="{BB962C8B-B14F-4D97-AF65-F5344CB8AC3E}">
        <p14:creationId xmlns:p14="http://schemas.microsoft.com/office/powerpoint/2010/main" val="3083641936"/>
      </p:ext>
    </p:extLst>
  </p:cSld>
  <p:clrMapOvr>
    <a:masterClrMapping/>
  </p:clrMapOvr>
  <mc:AlternateContent xmlns:mc="http://schemas.openxmlformats.org/markup-compatibility/2006">
    <mc:Choice xmlns:p14="http://schemas.microsoft.com/office/powerpoint/2010/main" Requires="p14">
      <p:transition spd="slow" p14:dur="3000" advTm="4579">
        <p14:flash/>
      </p:transition>
    </mc:Choice>
    <mc:Fallback>
      <p:transition spd="slow" advTm="4579">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TORCH Parents Conference 2015-2016 (13).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477">
        <p14:flash/>
      </p:transition>
    </mc:Choice>
    <mc:Fallback>
      <p:transition spd="slow" advTm="4477">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ience and Religion Conference (19).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5003">
        <p14:flash/>
      </p:transition>
    </mc:Choice>
    <mc:Fallback>
      <p:transition spd="slow" advTm="5003">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57200" y="0"/>
            <a:ext cx="8229600" cy="1143000"/>
          </a:xfrm>
        </p:spPr>
        <p:txBody>
          <a:bodyPr>
            <a:normAutofit/>
          </a:bodyPr>
          <a:lstStyle/>
          <a:p>
            <a:r>
              <a:rPr lang="en-PH" sz="3600" b="1" dirty="0" smtClean="0">
                <a:solidFill>
                  <a:srgbClr val="FFFF00"/>
                </a:solidFill>
                <a:latin typeface="Arial Rounded MT Bold" panose="020F0704030504030204" pitchFamily="34" charset="0"/>
              </a:rPr>
              <a:t>THE DOMINICAN BLESSING</a:t>
            </a:r>
            <a:endParaRPr lang="en-PH" sz="3600" b="1" dirty="0">
              <a:solidFill>
                <a:srgbClr val="FFFF00"/>
              </a:solidFill>
              <a:latin typeface="Arial Rounded MT Bold" panose="020F0704030504030204" pitchFamily="34" charset="0"/>
            </a:endParaRPr>
          </a:p>
        </p:txBody>
      </p:sp>
      <p:sp>
        <p:nvSpPr>
          <p:cNvPr id="53251" name="Content Placeholder 2"/>
          <p:cNvSpPr>
            <a:spLocks noGrp="1"/>
          </p:cNvSpPr>
          <p:nvPr>
            <p:ph idx="1"/>
          </p:nvPr>
        </p:nvSpPr>
        <p:spPr>
          <a:xfrm>
            <a:off x="304800" y="762000"/>
            <a:ext cx="8229600" cy="5486400"/>
          </a:xfrm>
        </p:spPr>
        <p:txBody>
          <a:bodyPr>
            <a:noAutofit/>
          </a:bodyPr>
          <a:lstStyle/>
          <a:p>
            <a:pPr>
              <a:buFontTx/>
              <a:buNone/>
            </a:pPr>
            <a:r>
              <a:rPr lang="en-PH" sz="2600" i="1" dirty="0">
                <a:solidFill>
                  <a:schemeClr val="bg1"/>
                </a:solidFill>
                <a:latin typeface="Cataneo BT" pitchFamily="66" charset="0"/>
              </a:rPr>
              <a:t>May God the Father bless us,</a:t>
            </a:r>
          </a:p>
          <a:p>
            <a:pPr>
              <a:buFontTx/>
              <a:buNone/>
            </a:pPr>
            <a:r>
              <a:rPr lang="en-PH" sz="2600" i="1" dirty="0">
                <a:solidFill>
                  <a:schemeClr val="bg1"/>
                </a:solidFill>
                <a:latin typeface="Cataneo BT" pitchFamily="66" charset="0"/>
              </a:rPr>
              <a:t>May God the Son heal us,</a:t>
            </a:r>
          </a:p>
          <a:p>
            <a:pPr>
              <a:buFontTx/>
              <a:buNone/>
            </a:pPr>
            <a:r>
              <a:rPr lang="en-PH" sz="2600" i="1" dirty="0">
                <a:solidFill>
                  <a:schemeClr val="bg1"/>
                </a:solidFill>
                <a:latin typeface="Cataneo BT" pitchFamily="66" charset="0"/>
              </a:rPr>
              <a:t>May God the Holy Spirit enlighten us,</a:t>
            </a:r>
          </a:p>
          <a:p>
            <a:pPr>
              <a:buFontTx/>
              <a:buNone/>
            </a:pPr>
            <a:r>
              <a:rPr lang="en-PH" sz="2600" i="1" dirty="0">
                <a:solidFill>
                  <a:schemeClr val="bg1"/>
                </a:solidFill>
                <a:latin typeface="Cataneo BT" pitchFamily="66" charset="0"/>
              </a:rPr>
              <a:t>G</a:t>
            </a:r>
            <a:r>
              <a:rPr lang="en-PH" sz="2600" i="1" dirty="0" smtClean="0">
                <a:solidFill>
                  <a:schemeClr val="bg1"/>
                </a:solidFill>
                <a:latin typeface="Cataneo BT" pitchFamily="66" charset="0"/>
              </a:rPr>
              <a:t>ive </a:t>
            </a:r>
            <a:r>
              <a:rPr lang="en-PH" sz="2600" i="1" dirty="0">
                <a:solidFill>
                  <a:schemeClr val="bg1"/>
                </a:solidFill>
                <a:latin typeface="Cataneo BT" pitchFamily="66" charset="0"/>
              </a:rPr>
              <a:t>us eyes to see with, </a:t>
            </a:r>
          </a:p>
          <a:p>
            <a:pPr>
              <a:buFontTx/>
              <a:buNone/>
            </a:pPr>
            <a:r>
              <a:rPr lang="en-PH" sz="2600" i="1" dirty="0">
                <a:solidFill>
                  <a:schemeClr val="bg1"/>
                </a:solidFill>
                <a:latin typeface="Cataneo BT" pitchFamily="66" charset="0"/>
              </a:rPr>
              <a:t>Ears to hear with,</a:t>
            </a:r>
          </a:p>
          <a:p>
            <a:pPr>
              <a:buFontTx/>
              <a:buNone/>
            </a:pPr>
            <a:r>
              <a:rPr lang="en-PH" sz="2600" i="1" dirty="0">
                <a:solidFill>
                  <a:schemeClr val="bg1"/>
                </a:solidFill>
                <a:latin typeface="Cataneo BT" pitchFamily="66" charset="0"/>
              </a:rPr>
              <a:t>H</a:t>
            </a:r>
            <a:r>
              <a:rPr lang="en-PH" sz="2600" i="1" dirty="0" smtClean="0">
                <a:solidFill>
                  <a:schemeClr val="bg1"/>
                </a:solidFill>
                <a:latin typeface="Cataneo BT" pitchFamily="66" charset="0"/>
              </a:rPr>
              <a:t>ands </a:t>
            </a:r>
            <a:r>
              <a:rPr lang="en-PH" sz="2600" i="1" dirty="0">
                <a:solidFill>
                  <a:schemeClr val="bg1"/>
                </a:solidFill>
                <a:latin typeface="Cataneo BT" pitchFamily="66" charset="0"/>
              </a:rPr>
              <a:t>to do the work of God with,</a:t>
            </a:r>
          </a:p>
          <a:p>
            <a:pPr>
              <a:buFontTx/>
              <a:buNone/>
            </a:pPr>
            <a:r>
              <a:rPr lang="en-PH" sz="2600" i="1" dirty="0">
                <a:solidFill>
                  <a:schemeClr val="bg1"/>
                </a:solidFill>
                <a:latin typeface="Cataneo BT" pitchFamily="66" charset="0"/>
              </a:rPr>
              <a:t>Feet to walk with,</a:t>
            </a:r>
          </a:p>
          <a:p>
            <a:pPr>
              <a:buFontTx/>
              <a:buNone/>
            </a:pPr>
            <a:r>
              <a:rPr lang="en-PH" sz="2600" i="1" dirty="0">
                <a:solidFill>
                  <a:schemeClr val="bg1"/>
                </a:solidFill>
                <a:latin typeface="Cataneo BT" pitchFamily="66" charset="0"/>
              </a:rPr>
              <a:t>And </a:t>
            </a:r>
            <a:r>
              <a:rPr lang="en-PH" sz="2600" i="1" dirty="0" smtClean="0">
                <a:solidFill>
                  <a:schemeClr val="bg1"/>
                </a:solidFill>
                <a:latin typeface="Cataneo BT" pitchFamily="66" charset="0"/>
              </a:rPr>
              <a:t>mouth </a:t>
            </a:r>
            <a:r>
              <a:rPr lang="en-PH" sz="2600" i="1" dirty="0">
                <a:solidFill>
                  <a:schemeClr val="bg1"/>
                </a:solidFill>
                <a:latin typeface="Cataneo BT" pitchFamily="66" charset="0"/>
              </a:rPr>
              <a:t>to preach </a:t>
            </a:r>
          </a:p>
          <a:p>
            <a:pPr>
              <a:buFontTx/>
              <a:buNone/>
            </a:pPr>
            <a:r>
              <a:rPr lang="en-PH" sz="2600" i="1" dirty="0">
                <a:solidFill>
                  <a:schemeClr val="bg1"/>
                </a:solidFill>
                <a:latin typeface="Cataneo BT" pitchFamily="66" charset="0"/>
              </a:rPr>
              <a:t>The Word of salvation with,</a:t>
            </a:r>
          </a:p>
          <a:p>
            <a:pPr>
              <a:buFontTx/>
              <a:buNone/>
            </a:pPr>
            <a:r>
              <a:rPr lang="en-PH" sz="2600" i="1" dirty="0" smtClean="0">
                <a:solidFill>
                  <a:schemeClr val="bg1"/>
                </a:solidFill>
                <a:latin typeface="Cataneo BT" pitchFamily="66" charset="0"/>
              </a:rPr>
              <a:t>May </a:t>
            </a:r>
            <a:r>
              <a:rPr lang="en-PH" sz="2600" i="1" dirty="0">
                <a:solidFill>
                  <a:schemeClr val="bg1"/>
                </a:solidFill>
                <a:latin typeface="Cataneo BT" pitchFamily="66" charset="0"/>
              </a:rPr>
              <a:t>the </a:t>
            </a:r>
            <a:r>
              <a:rPr lang="en-PH" sz="2600" i="1" dirty="0" smtClean="0">
                <a:solidFill>
                  <a:schemeClr val="bg1"/>
                </a:solidFill>
                <a:latin typeface="Cataneo BT" pitchFamily="66" charset="0"/>
              </a:rPr>
              <a:t>Angel </a:t>
            </a:r>
            <a:r>
              <a:rPr lang="en-PH" sz="2600" i="1" dirty="0">
                <a:solidFill>
                  <a:schemeClr val="bg1"/>
                </a:solidFill>
                <a:latin typeface="Cataneo BT" pitchFamily="66" charset="0"/>
              </a:rPr>
              <a:t>of </a:t>
            </a:r>
            <a:r>
              <a:rPr lang="en-PH" sz="2600" i="1" dirty="0" smtClean="0">
                <a:solidFill>
                  <a:schemeClr val="bg1"/>
                </a:solidFill>
                <a:latin typeface="Cataneo BT" pitchFamily="66" charset="0"/>
              </a:rPr>
              <a:t>Peace </a:t>
            </a:r>
            <a:r>
              <a:rPr lang="en-PH" sz="2600" i="1" dirty="0">
                <a:solidFill>
                  <a:schemeClr val="bg1"/>
                </a:solidFill>
                <a:latin typeface="Cataneo BT" pitchFamily="66" charset="0"/>
              </a:rPr>
              <a:t>to watch over us </a:t>
            </a:r>
            <a:endParaRPr lang="en-PH" sz="2600" i="1" dirty="0" smtClean="0">
              <a:solidFill>
                <a:schemeClr val="bg1"/>
              </a:solidFill>
              <a:latin typeface="Cataneo BT" pitchFamily="66" charset="0"/>
            </a:endParaRPr>
          </a:p>
          <a:p>
            <a:pPr>
              <a:buFontTx/>
              <a:buNone/>
            </a:pPr>
            <a:r>
              <a:rPr lang="en-PH" sz="2600" i="1" dirty="0" smtClean="0">
                <a:solidFill>
                  <a:schemeClr val="bg1"/>
                </a:solidFill>
                <a:latin typeface="Cataneo BT" pitchFamily="66" charset="0"/>
              </a:rPr>
              <a:t>and may he lead </a:t>
            </a:r>
            <a:r>
              <a:rPr lang="en-PH" sz="2600" i="1" dirty="0">
                <a:solidFill>
                  <a:schemeClr val="bg1"/>
                </a:solidFill>
                <a:latin typeface="Cataneo BT" pitchFamily="66" charset="0"/>
              </a:rPr>
              <a:t>us at last</a:t>
            </a:r>
          </a:p>
          <a:p>
            <a:pPr>
              <a:buFontTx/>
              <a:buNone/>
            </a:pPr>
            <a:r>
              <a:rPr lang="en-PH" sz="2600" i="1" dirty="0">
                <a:solidFill>
                  <a:schemeClr val="bg1"/>
                </a:solidFill>
                <a:latin typeface="Cataneo BT" pitchFamily="66" charset="0"/>
              </a:rPr>
              <a:t>b</a:t>
            </a:r>
            <a:r>
              <a:rPr lang="en-PH" sz="2600" i="1" dirty="0" smtClean="0">
                <a:solidFill>
                  <a:schemeClr val="bg1"/>
                </a:solidFill>
                <a:latin typeface="Cataneo BT" pitchFamily="66" charset="0"/>
              </a:rPr>
              <a:t>y the </a:t>
            </a:r>
            <a:r>
              <a:rPr lang="en-PH" sz="2600" i="1" dirty="0">
                <a:solidFill>
                  <a:schemeClr val="bg1"/>
                </a:solidFill>
                <a:latin typeface="Cataneo BT" pitchFamily="66" charset="0"/>
              </a:rPr>
              <a:t>Lord’s gift to the kingdom. Amen</a:t>
            </a:r>
          </a:p>
        </p:txBody>
      </p:sp>
      <p:pic>
        <p:nvPicPr>
          <p:cNvPr id="4" name="Picture 3" descr="st.dominic7.jpg"/>
          <p:cNvPicPr>
            <a:picLocks noChangeAspect="1"/>
          </p:cNvPicPr>
          <p:nvPr/>
        </p:nvPicPr>
        <p:blipFill>
          <a:blip r:embed="rId2"/>
          <a:stretch>
            <a:fillRect/>
          </a:stretch>
        </p:blipFill>
        <p:spPr>
          <a:xfrm>
            <a:off x="5334000" y="1066800"/>
            <a:ext cx="3541229" cy="4724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2394575"/>
      </p:ext>
    </p:extLst>
  </p:cSld>
  <p:clrMapOvr>
    <a:masterClrMapping/>
  </p:clrMapOvr>
  <mc:AlternateContent xmlns:mc="http://schemas.openxmlformats.org/markup-compatibility/2006">
    <mc:Choice xmlns:p14="http://schemas.microsoft.com/office/powerpoint/2010/main" Requires="p14">
      <p:transition spd="slow" p14:dur="3000" advTm="14042">
        <p14:flash/>
      </p:transition>
    </mc:Choice>
    <mc:Fallback>
      <p:transition spd="slow" advTm="14042">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s Retreat (2).jpg"/>
          <p:cNvPicPr>
            <a:picLocks noChangeAspect="1"/>
          </p:cNvPicPr>
          <p:nvPr/>
        </p:nvPicPr>
        <p:blipFill>
          <a:blip r:embed="rId2"/>
          <a:stretch>
            <a:fillRect/>
          </a:stretch>
        </p:blipFill>
        <p:spPr>
          <a:xfrm>
            <a:off x="0"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4167">
        <p14:flash/>
      </p:transition>
    </mc:Choice>
    <mc:Fallback>
      <p:transition spd="slow" advTm="4167">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chers Retreat (5).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295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5230">
        <p14:flash/>
      </p:transition>
    </mc:Choice>
    <mc:Fallback>
      <p:transition spd="slow" advTm="523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86200"/>
            <a:ext cx="7467600" cy="1143000"/>
          </a:xfrm>
        </p:spPr>
        <p:txBody>
          <a:bodyPr>
            <a:normAutofit fontScale="90000"/>
          </a:bodyPr>
          <a:lstStyle/>
          <a:p>
            <a:r>
              <a:rPr lang="en-US" sz="4889" b="1" dirty="0" smtClean="0">
                <a:solidFill>
                  <a:srgbClr val="FFFF00"/>
                </a:solidFill>
                <a:latin typeface="Elephant" panose="02020904090505020303" pitchFamily="18" charset="0"/>
              </a:rPr>
              <a:t>WITNESS:</a:t>
            </a:r>
            <a:r>
              <a:rPr lang="en-US" dirty="0" smtClean="0">
                <a:solidFill>
                  <a:srgbClr val="FFFFFF"/>
                </a:solidFill>
                <a:latin typeface="Elephant" panose="02020904090505020303" pitchFamily="18" charset="0"/>
              </a:rPr>
              <a:t/>
            </a:r>
            <a:br>
              <a:rPr lang="en-US" dirty="0" smtClean="0">
                <a:solidFill>
                  <a:srgbClr val="FFFFFF"/>
                </a:solidFill>
                <a:latin typeface="Elephant" panose="02020904090505020303" pitchFamily="18" charset="0"/>
              </a:rPr>
            </a:br>
            <a:r>
              <a:rPr lang="en-US" sz="4000" b="1" i="1" dirty="0" smtClean="0">
                <a:solidFill>
                  <a:srgbClr val="92D050"/>
                </a:solidFill>
              </a:rPr>
              <a:t>(</a:t>
            </a:r>
            <a:r>
              <a:rPr lang="en-US" sz="4000" b="1" i="1" dirty="0">
                <a:solidFill>
                  <a:srgbClr val="92D050"/>
                </a:solidFill>
              </a:rPr>
              <a:t>TRANSFORMATIONAL</a:t>
            </a:r>
            <a:r>
              <a:rPr lang="en-US" sz="4000" dirty="0">
                <a:solidFill>
                  <a:srgbClr val="92D050"/>
                </a:solidFill>
              </a:rPr>
              <a:t/>
            </a:r>
            <a:br>
              <a:rPr lang="en-US" sz="4000" dirty="0">
                <a:solidFill>
                  <a:srgbClr val="92D050"/>
                </a:solidFill>
              </a:rPr>
            </a:br>
            <a:r>
              <a:rPr lang="en-US" sz="4000" b="1" i="1" dirty="0">
                <a:solidFill>
                  <a:srgbClr val="92D050"/>
                </a:solidFill>
              </a:rPr>
              <a:t>ASPECT</a:t>
            </a:r>
            <a:r>
              <a:rPr lang="en-US" sz="4000" b="1" i="1" dirty="0" smtClean="0">
                <a:solidFill>
                  <a:srgbClr val="92D050"/>
                </a:solidFill>
              </a:rPr>
              <a:t>)</a:t>
            </a:r>
            <a:r>
              <a:rPr lang="en-US" sz="4000" b="1" dirty="0">
                <a:solidFill>
                  <a:srgbClr val="92D050"/>
                </a:solidFill>
              </a:rPr>
              <a:t> </a:t>
            </a:r>
            <a:r>
              <a:rPr lang="en-US" sz="4000" dirty="0">
                <a:solidFill>
                  <a:srgbClr val="92D050"/>
                </a:solidFill>
              </a:rPr>
              <a:t/>
            </a:r>
            <a:br>
              <a:rPr lang="en-US" sz="4000" dirty="0">
                <a:solidFill>
                  <a:srgbClr val="92D050"/>
                </a:solidFill>
              </a:rPr>
            </a:br>
            <a:r>
              <a:rPr lang="en-US" sz="3889" b="1" i="1" dirty="0">
                <a:solidFill>
                  <a:srgbClr val="FFFFFF"/>
                </a:solidFill>
              </a:rPr>
              <a:t>In the same way, let your light shine before others, so that </a:t>
            </a:r>
            <a:r>
              <a:rPr lang="en-US" sz="3889" b="1" i="1" dirty="0" smtClean="0">
                <a:solidFill>
                  <a:srgbClr val="FFFFFF"/>
                </a:solidFill>
              </a:rPr>
              <a:t>they</a:t>
            </a:r>
            <a:br>
              <a:rPr lang="en-US" sz="3889" b="1" i="1" dirty="0" smtClean="0">
                <a:solidFill>
                  <a:srgbClr val="FFFFFF"/>
                </a:solidFill>
              </a:rPr>
            </a:br>
            <a:r>
              <a:rPr lang="en-US" sz="3889" b="1" i="1" dirty="0" smtClean="0">
                <a:solidFill>
                  <a:srgbClr val="FFFFFF"/>
                </a:solidFill>
              </a:rPr>
              <a:t> </a:t>
            </a:r>
            <a:r>
              <a:rPr lang="en-US" sz="3889" b="1" i="1" dirty="0">
                <a:solidFill>
                  <a:srgbClr val="FFFFFF"/>
                </a:solidFill>
              </a:rPr>
              <a:t>may see your good works and give glory to your Father who is in heaven. </a:t>
            </a:r>
            <a:r>
              <a:rPr lang="en-US" sz="3889" dirty="0">
                <a:solidFill>
                  <a:srgbClr val="FFFFFF"/>
                </a:solidFill>
              </a:rPr>
              <a:t/>
            </a:r>
            <a:br>
              <a:rPr lang="en-US" sz="3889" dirty="0">
                <a:solidFill>
                  <a:srgbClr val="FFFFFF"/>
                </a:solidFill>
              </a:rPr>
            </a:br>
            <a:r>
              <a:rPr lang="en-US" sz="3889" b="1" i="1" dirty="0">
                <a:solidFill>
                  <a:srgbClr val="FFFFFF"/>
                </a:solidFill>
              </a:rPr>
              <a:t>Matthew 5:16</a:t>
            </a:r>
            <a:r>
              <a:rPr lang="en-US" sz="3889" dirty="0"/>
              <a:t/>
            </a:r>
            <a:br>
              <a:rPr lang="en-US" sz="3889" dirty="0"/>
            </a:br>
            <a:r>
              <a:rPr lang="en-US" sz="3889" dirty="0" smtClean="0">
                <a:latin typeface="Elephant" panose="02020904090505020303" pitchFamily="18" charset="0"/>
              </a:rPr>
              <a:t> </a:t>
            </a:r>
            <a:endParaRPr lang="en-US" sz="3889" dirty="0">
              <a:latin typeface="Elephant" panose="02020904090505020303" pitchFamily="18" charset="0"/>
            </a:endParaRPr>
          </a:p>
        </p:txBody>
      </p:sp>
      <p:pic>
        <p:nvPicPr>
          <p:cNvPr id="3" name="Picture 2" descr="Top Banner.png"/>
          <p:cNvPicPr>
            <a:picLocks noChangeAspect="1"/>
          </p:cNvPicPr>
          <p:nvPr/>
        </p:nvPicPr>
        <p:blipFill>
          <a:blip r:embed="rId2"/>
          <a:stretch>
            <a:fillRect/>
          </a:stretch>
        </p:blipFill>
        <p:spPr>
          <a:xfrm>
            <a:off x="0" y="0"/>
            <a:ext cx="9144001" cy="1712976"/>
          </a:xfrm>
          <a:prstGeom prst="rect">
            <a:avLst/>
          </a:prstGeom>
        </p:spPr>
      </p:pic>
    </p:spTree>
    <p:extLst>
      <p:ext uri="{BB962C8B-B14F-4D97-AF65-F5344CB8AC3E}">
        <p14:creationId xmlns:p14="http://schemas.microsoft.com/office/powerpoint/2010/main" val="1950475889"/>
      </p:ext>
    </p:extLst>
  </p:cSld>
  <p:clrMapOvr>
    <a:masterClrMapping/>
  </p:clrMapOvr>
  <mc:AlternateContent xmlns:mc="http://schemas.openxmlformats.org/markup-compatibility/2006">
    <mc:Choice xmlns:p14="http://schemas.microsoft.com/office/powerpoint/2010/main" Requires="p14">
      <p:transition spd="slow" p14:dur="3000" advTm="4695">
        <p14:flash/>
      </p:transition>
    </mc:Choice>
    <mc:Fallback>
      <p:transition spd="slow" advTm="4695">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CARE FOR OUR COMMON HOME (6).jpg"/>
          <p:cNvPicPr>
            <a:picLocks noChangeAspect="1"/>
          </p:cNvPicPr>
          <p:nvPr/>
        </p:nvPicPr>
        <p:blipFill>
          <a:blip r:embed="rId2"/>
          <a:stretch>
            <a:fillRect/>
          </a:stretch>
        </p:blipFill>
        <p:spPr>
          <a:xfrm>
            <a:off x="0" y="1"/>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advTm="10779">
        <p14:flash/>
      </p:transition>
    </mc:Choice>
    <mc:Fallback>
      <p:transition spd="slow" advTm="10779">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83_484871428212062_2026852159_n.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068\Documents\BEACH CLEAN UP 2014\DSC_05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3684795148"/>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2338.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8783_484870494878822_1974652863_n.jpg"/>
          <p:cNvPicPr>
            <a:picLocks noChangeAspect="1"/>
          </p:cNvPicPr>
          <p:nvPr/>
        </p:nvPicPr>
        <p:blipFill>
          <a:blip r:embed="rId2"/>
          <a:stretch>
            <a:fillRect/>
          </a:stretch>
        </p:blipFill>
        <p:spPr>
          <a:xfrm>
            <a:off x="0" y="-1"/>
            <a:ext cx="9144000" cy="6858001"/>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Charity.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068\Desktop\CSP FILES\COMMUNITY SERVICE ACCREDITATION RECORDS 2014\COMMUNITY SERVICE FILES 2014\COMMUNITY SERVICE 2013-2014\COMMUNITY SERVICE 2012 2013\Children's Charity Association\DSC_09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8738" y="-520700"/>
            <a:ext cx="11801476" cy="7900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93469"/>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6571" y="380999"/>
            <a:ext cx="3048000" cy="1323439"/>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4000" b="1" i="1" dirty="0" smtClean="0"/>
              <a:t>Laudare</a:t>
            </a:r>
            <a:r>
              <a:rPr lang="en-US" sz="4000" i="1" dirty="0" smtClean="0"/>
              <a:t> </a:t>
            </a:r>
          </a:p>
          <a:p>
            <a:pPr algn="ctr"/>
            <a:r>
              <a:rPr lang="en-US" sz="4000" dirty="0" smtClean="0"/>
              <a:t>“to praise”</a:t>
            </a:r>
            <a:endParaRPr lang="en-US" sz="4000" dirty="0"/>
          </a:p>
        </p:txBody>
      </p:sp>
      <p:sp>
        <p:nvSpPr>
          <p:cNvPr id="5" name="TextBox 4"/>
          <p:cNvSpPr txBox="1"/>
          <p:nvPr/>
        </p:nvSpPr>
        <p:spPr>
          <a:xfrm>
            <a:off x="3145019" y="2438400"/>
            <a:ext cx="3048000"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4000" b="1" i="1" dirty="0" smtClean="0"/>
              <a:t>Benedicere</a:t>
            </a:r>
            <a:r>
              <a:rPr lang="en-US" sz="4000" dirty="0" smtClean="0"/>
              <a:t> </a:t>
            </a:r>
          </a:p>
          <a:p>
            <a:pPr algn="ctr"/>
            <a:r>
              <a:rPr lang="en-US" sz="4000" dirty="0" smtClean="0"/>
              <a:t>“to bless”</a:t>
            </a:r>
            <a:endParaRPr lang="en-US" sz="4000" dirty="0"/>
          </a:p>
        </p:txBody>
      </p:sp>
      <p:sp>
        <p:nvSpPr>
          <p:cNvPr id="6" name="TextBox 5"/>
          <p:cNvSpPr txBox="1"/>
          <p:nvPr/>
        </p:nvSpPr>
        <p:spPr>
          <a:xfrm>
            <a:off x="3145019" y="4724400"/>
            <a:ext cx="3048000" cy="132343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4000" b="1" i="1" dirty="0" smtClean="0"/>
              <a:t>Praedicare</a:t>
            </a:r>
            <a:r>
              <a:rPr lang="en-US" sz="4000" dirty="0" smtClean="0"/>
              <a:t> </a:t>
            </a:r>
          </a:p>
          <a:p>
            <a:pPr algn="ctr"/>
            <a:r>
              <a:rPr lang="en-US" sz="4000" dirty="0" smtClean="0"/>
              <a:t>“to preach</a:t>
            </a:r>
            <a:r>
              <a:rPr lang="en-US" sz="3200" dirty="0" smtClean="0"/>
              <a:t>”</a:t>
            </a:r>
            <a:endParaRPr lang="en-US" sz="32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399" y="380999"/>
            <a:ext cx="2667000" cy="1590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 y="164536"/>
            <a:ext cx="2514600" cy="1819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286000"/>
            <a:ext cx="2438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1" y="2173678"/>
            <a:ext cx="2633662" cy="185288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509" y="4443680"/>
            <a:ext cx="2711091" cy="1780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1" y="4267200"/>
            <a:ext cx="2633661" cy="213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6193019" y="914400"/>
            <a:ext cx="3601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5" idx="1"/>
            <a:endCxn id="1030" idx="3"/>
          </p:cNvCxnSpPr>
          <p:nvPr/>
        </p:nvCxnSpPr>
        <p:spPr>
          <a:xfrm flipH="1" flipV="1">
            <a:off x="2786063" y="3100119"/>
            <a:ext cx="3589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6834" y="928583"/>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H="1" flipV="1">
            <a:off x="2728739" y="5257800"/>
            <a:ext cx="3589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165328" y="5333999"/>
            <a:ext cx="3601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193019" y="3066253"/>
            <a:ext cx="3601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396473"/>
      </p:ext>
    </p:extLst>
  </p:cSld>
  <p:clrMapOvr>
    <a:masterClrMapping/>
  </p:clrMapOvr>
  <mc:AlternateContent xmlns:mc="http://schemas.openxmlformats.org/markup-compatibility/2006">
    <mc:Choice xmlns:p14="http://schemas.microsoft.com/office/powerpoint/2010/main" Requires="p14">
      <p:transition spd="slow" p14:dur="3000" advTm="7424">
        <p14:flash/>
      </p:transition>
    </mc:Choice>
    <mc:Fallback>
      <p:transition spd="slow" advTm="7424">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warm the childhood pictur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isplaying warm the childhood picture.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isplaying warm the childhood picture.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1817759"/>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ao Advent Recollection (27).jpg"/>
          <p:cNvPicPr>
            <a:picLocks noChangeAspect="1"/>
          </p:cNvPicPr>
          <p:nvPr/>
        </p:nvPicPr>
        <p:blipFill>
          <a:blip r:embed="rId2"/>
          <a:stretch>
            <a:fillRect/>
          </a:stretch>
        </p:blipFill>
        <p:spPr>
          <a:xfrm>
            <a:off x="-1"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C068\Documents\SUAO RECOLLECTION 2014\DSC_11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8184"/>
            <a:ext cx="9144000" cy="7315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1678546748"/>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ao Advent Recollection (67).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C068\Documents\SUAO RECOLLECTION 2014\DSC_12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171606275"/>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068\Documents\SUAO RECOLLECTION 2014\DSC_12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48775"/>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ao Advent Recollection (57).jpg"/>
          <p:cNvPicPr>
            <a:picLocks noChangeAspect="1"/>
          </p:cNvPicPr>
          <p:nvPr/>
        </p:nvPicPr>
        <p:blipFill>
          <a:blip r:embed="rId2"/>
          <a:stretch>
            <a:fillRect/>
          </a:stretch>
        </p:blipFill>
        <p:spPr>
          <a:xfrm>
            <a:off x="-1"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spital Music Sharing Community Service (12).jpg"/>
          <p:cNvPicPr>
            <a:picLocks noChangeAspect="1"/>
          </p:cNvPicPr>
          <p:nvPr/>
        </p:nvPicPr>
        <p:blipFill>
          <a:blip r:embed="rId2"/>
          <a:stretch>
            <a:fillRect/>
          </a:stretch>
        </p:blipFill>
        <p:spPr>
          <a:xfrm>
            <a:off x="0" y="1"/>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spital Music Sharing Community Service (3).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62400"/>
            <a:ext cx="7620000" cy="1143000"/>
          </a:xfrm>
        </p:spPr>
        <p:txBody>
          <a:bodyPr>
            <a:normAutofit fontScale="90000"/>
          </a:bodyPr>
          <a:lstStyle/>
          <a:p>
            <a:r>
              <a:rPr lang="en-US" dirty="0" smtClean="0">
                <a:solidFill>
                  <a:srgbClr val="FFFF00"/>
                </a:solidFill>
                <a:latin typeface="Elephant" panose="02020904090505020303" pitchFamily="18" charset="0"/>
              </a:rPr>
              <a:t>WORSHIP:</a:t>
            </a:r>
            <a:r>
              <a:rPr lang="en-US" dirty="0" smtClean="0">
                <a:solidFill>
                  <a:srgbClr val="FFFFFF"/>
                </a:solidFill>
                <a:latin typeface="Elephant" panose="02020904090505020303" pitchFamily="18" charset="0"/>
              </a:rPr>
              <a:t/>
            </a:r>
            <a:br>
              <a:rPr lang="en-US" dirty="0" smtClean="0">
                <a:solidFill>
                  <a:srgbClr val="FFFFFF"/>
                </a:solidFill>
                <a:latin typeface="Elephant" panose="02020904090505020303" pitchFamily="18" charset="0"/>
              </a:rPr>
            </a:br>
            <a:r>
              <a:rPr lang="en-US" b="1" i="1" dirty="0" smtClean="0">
                <a:solidFill>
                  <a:srgbClr val="92D050"/>
                </a:solidFill>
              </a:rPr>
              <a:t>(</a:t>
            </a:r>
            <a:r>
              <a:rPr lang="en-US" b="1" i="1" dirty="0">
                <a:solidFill>
                  <a:srgbClr val="92D050"/>
                </a:solidFill>
              </a:rPr>
              <a:t>DEVOTIONAL ASPECT</a:t>
            </a:r>
            <a:r>
              <a:rPr lang="en-US" b="1" i="1" dirty="0" smtClean="0">
                <a:solidFill>
                  <a:srgbClr val="92D050"/>
                </a:solidFill>
              </a:rPr>
              <a:t>)</a:t>
            </a:r>
            <a:r>
              <a:rPr lang="en-US" dirty="0">
                <a:solidFill>
                  <a:srgbClr val="92D050"/>
                </a:solidFill>
              </a:rPr>
              <a:t/>
            </a:r>
            <a:br>
              <a:rPr lang="en-US" dirty="0">
                <a:solidFill>
                  <a:srgbClr val="92D050"/>
                </a:solidFill>
              </a:rPr>
            </a:br>
            <a:r>
              <a:rPr lang="en-US" b="1" i="1" dirty="0">
                <a:solidFill>
                  <a:srgbClr val="92D050"/>
                </a:solidFill>
              </a:rPr>
              <a:t> </a:t>
            </a:r>
            <a:r>
              <a:rPr lang="en-US" dirty="0">
                <a:solidFill>
                  <a:srgbClr val="92D050"/>
                </a:solidFill>
              </a:rPr>
              <a:t/>
            </a:r>
            <a:br>
              <a:rPr lang="en-US" dirty="0">
                <a:solidFill>
                  <a:srgbClr val="92D050"/>
                </a:solidFill>
              </a:rPr>
            </a:br>
            <a:r>
              <a:rPr lang="en-US" sz="3900" b="1" i="1" dirty="0">
                <a:solidFill>
                  <a:srgbClr val="FFFFFF"/>
                </a:solidFill>
              </a:rPr>
              <a:t>Give to the Lord the glory due to His name; worship the Lord in the beauty of holiness or in holy array. Psalm 29:2</a:t>
            </a:r>
            <a:r>
              <a:rPr lang="en-US" sz="3900" dirty="0"/>
              <a:t/>
            </a:r>
            <a:br>
              <a:rPr lang="en-US" sz="3900" dirty="0"/>
            </a:br>
            <a:r>
              <a:rPr lang="en-US" dirty="0" smtClean="0">
                <a:latin typeface="Elephant" panose="02020904090505020303" pitchFamily="18" charset="0"/>
              </a:rPr>
              <a:t> </a:t>
            </a:r>
            <a:endParaRPr lang="en-US" dirty="0">
              <a:latin typeface="Elephant" panose="02020904090505020303" pitchFamily="18" charset="0"/>
            </a:endParaRPr>
          </a:p>
        </p:txBody>
      </p:sp>
      <p:pic>
        <p:nvPicPr>
          <p:cNvPr id="5" name="Picture 4" descr="Top Banner.png"/>
          <p:cNvPicPr>
            <a:picLocks noChangeAspect="1"/>
          </p:cNvPicPr>
          <p:nvPr/>
        </p:nvPicPr>
        <p:blipFill>
          <a:blip r:embed="rId2"/>
          <a:stretch>
            <a:fillRect/>
          </a:stretch>
        </p:blipFill>
        <p:spPr>
          <a:xfrm>
            <a:off x="0" y="0"/>
            <a:ext cx="9144001" cy="1712976"/>
          </a:xfrm>
          <a:prstGeom prst="rect">
            <a:avLst/>
          </a:prstGeom>
        </p:spPr>
      </p:pic>
    </p:spTree>
    <p:extLst>
      <p:ext uri="{BB962C8B-B14F-4D97-AF65-F5344CB8AC3E}">
        <p14:creationId xmlns:p14="http://schemas.microsoft.com/office/powerpoint/2010/main" val="1007843213"/>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normAutofit fontScale="90000"/>
          </a:bodyPr>
          <a:lstStyle/>
          <a:p>
            <a:pPr algn="l"/>
            <a:r>
              <a:rPr lang="en-US" sz="6700" b="1" dirty="0" smtClean="0">
                <a:solidFill>
                  <a:srgbClr val="FFFF00"/>
                </a:solidFill>
              </a:rPr>
              <a:t>Vision-Mission of </a:t>
            </a:r>
            <a:r>
              <a:rPr lang="en-US" sz="6700" b="1" dirty="0">
                <a:solidFill>
                  <a:srgbClr val="FFFF00"/>
                </a:solidFill>
              </a:rPr>
              <a:t>DIS</a:t>
            </a:r>
            <a:r>
              <a:rPr lang="en-US" dirty="0">
                <a:solidFill>
                  <a:schemeClr val="bg1"/>
                </a:solidFill>
              </a:rPr>
              <a:t/>
            </a:r>
            <a:br>
              <a:rPr lang="en-US" dirty="0">
                <a:solidFill>
                  <a:schemeClr val="bg1"/>
                </a:solidFill>
              </a:rPr>
            </a:br>
            <a:r>
              <a:rPr lang="en-US" sz="4000" i="1" dirty="0" err="1">
                <a:solidFill>
                  <a:schemeClr val="bg1"/>
                </a:solidFill>
              </a:rPr>
              <a:t>DIS</a:t>
            </a:r>
            <a:r>
              <a:rPr lang="en-US" sz="4000" i="1" dirty="0">
                <a:solidFill>
                  <a:schemeClr val="bg1"/>
                </a:solidFill>
              </a:rPr>
              <a:t> is an internationally competitive school that offers a holistic learning environment for multi-lingual/cultural learners.</a:t>
            </a:r>
            <a:br>
              <a:rPr lang="en-US" sz="4000" i="1" dirty="0">
                <a:solidFill>
                  <a:schemeClr val="bg1"/>
                </a:solidFill>
              </a:rPr>
            </a:br>
            <a:r>
              <a:rPr lang="en-US" b="1" dirty="0">
                <a:solidFill>
                  <a:srgbClr val="FFFF00"/>
                </a:solidFill>
              </a:rPr>
              <a:t>KEY POINTS:</a:t>
            </a:r>
            <a:r>
              <a:rPr lang="en-US" dirty="0">
                <a:solidFill>
                  <a:schemeClr val="bg1"/>
                </a:solidFill>
              </a:rPr>
              <a:t/>
            </a:r>
            <a:br>
              <a:rPr lang="en-US" dirty="0">
                <a:solidFill>
                  <a:schemeClr val="bg1"/>
                </a:solidFill>
              </a:rPr>
            </a:br>
            <a:r>
              <a:rPr lang="en-US" dirty="0">
                <a:solidFill>
                  <a:schemeClr val="bg1"/>
                </a:solidFill>
              </a:rPr>
              <a:t>1. Internationally competitive school;</a:t>
            </a:r>
            <a:br>
              <a:rPr lang="en-US" dirty="0">
                <a:solidFill>
                  <a:schemeClr val="bg1"/>
                </a:solidFill>
              </a:rPr>
            </a:br>
            <a:r>
              <a:rPr lang="en-US" dirty="0">
                <a:solidFill>
                  <a:schemeClr val="bg1"/>
                </a:solidFill>
              </a:rPr>
              <a:t>2. Holistic learning environment;</a:t>
            </a:r>
            <a:br>
              <a:rPr lang="en-US" dirty="0">
                <a:solidFill>
                  <a:schemeClr val="bg1"/>
                </a:solidFill>
              </a:rPr>
            </a:br>
            <a:r>
              <a:rPr lang="en-US" dirty="0">
                <a:solidFill>
                  <a:schemeClr val="bg1"/>
                </a:solidFill>
              </a:rPr>
              <a:t>3. Multi-lingual/cultural learners;</a:t>
            </a:r>
            <a:br>
              <a:rPr lang="en-US" dirty="0">
                <a:solidFill>
                  <a:schemeClr val="bg1"/>
                </a:solidFill>
              </a:rPr>
            </a:br>
            <a:endParaRPr lang="en-US" dirty="0">
              <a:solidFill>
                <a:schemeClr val="bg1"/>
              </a:solidFill>
            </a:endParaRPr>
          </a:p>
        </p:txBody>
      </p:sp>
    </p:spTree>
    <p:extLst>
      <p:ext uri="{BB962C8B-B14F-4D97-AF65-F5344CB8AC3E}">
        <p14:creationId xmlns:p14="http://schemas.microsoft.com/office/powerpoint/2010/main" val="104205995"/>
      </p:ext>
    </p:extLst>
  </p:cSld>
  <p:clrMapOvr>
    <a:masterClrMapping/>
  </p:clrMapOvr>
  <mc:AlternateContent xmlns:mc="http://schemas.openxmlformats.org/markup-compatibility/2006">
    <mc:Choice xmlns:p14="http://schemas.microsoft.com/office/powerpoint/2010/main" Requires="p14">
      <p:transition spd="slow" p14:dur="3000" advTm="11493">
        <p14:flash/>
      </p:transition>
    </mc:Choice>
    <mc:Fallback>
      <p:transition spd="slow" advTm="11493">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lemnity of Immaculate Conception - 48th Foundation Day Euhatistic Celebration (19).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068\Desktop\EASTER MASS 2016\DSC_03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3914821161"/>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anksgiving Mass -  Thanksgiving Picnic (8).jpg"/>
          <p:cNvPicPr>
            <a:picLocks noChangeAspect="1"/>
          </p:cNvPicPr>
          <p:nvPr/>
        </p:nvPicPr>
        <p:blipFill>
          <a:blip r:embed="rId2"/>
          <a:stretch>
            <a:fillRect/>
          </a:stretch>
        </p:blipFill>
        <p:spPr>
          <a:xfrm>
            <a:off x="0" y="1"/>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Holy Rosary Culminating Activity (8).jpg"/>
          <p:cNvPicPr>
            <a:picLocks noChangeAspect="1"/>
          </p:cNvPicPr>
          <p:nvPr/>
        </p:nvPicPr>
        <p:blipFill>
          <a:blip r:embed="rId2"/>
          <a:stretch>
            <a:fillRect/>
          </a:stretch>
        </p:blipFill>
        <p:spPr>
          <a:xfrm>
            <a:off x="0" y="0"/>
            <a:ext cx="9144000"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Holy Rosary Culminating Activity (5).jpg"/>
          <p:cNvPicPr>
            <a:picLocks noChangeAspect="1"/>
          </p:cNvPicPr>
          <p:nvPr/>
        </p:nvPicPr>
        <p:blipFill>
          <a:blip r:embed="rId2"/>
          <a:stretch>
            <a:fillRect/>
          </a:stretch>
        </p:blipFill>
        <p:spPr>
          <a:xfrm>
            <a:off x="0"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ther Mary's Birthday (2).jpg"/>
          <p:cNvPicPr>
            <a:picLocks noChangeAspect="1"/>
          </p:cNvPicPr>
          <p:nvPr/>
        </p:nvPicPr>
        <p:blipFill>
          <a:blip r:embed="rId2"/>
          <a:stretch>
            <a:fillRect/>
          </a:stretch>
        </p:blipFill>
        <p:spPr>
          <a:xfrm>
            <a:off x="0" y="1"/>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ing Celebration of the 800th Year of the Order of Preachers DOMINICANS) (12).jpg"/>
          <p:cNvPicPr>
            <a:picLocks noChangeAspect="1"/>
          </p:cNvPicPr>
          <p:nvPr/>
        </p:nvPicPr>
        <p:blipFill>
          <a:blip r:embed="rId2"/>
          <a:stretch>
            <a:fillRect/>
          </a:stretch>
        </p:blipFill>
        <p:spPr>
          <a:xfrm>
            <a:off x="0" y="1"/>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ening Celebration of the 800th Year of the Order of Preachers DOMINICANS) (22).jpg"/>
          <p:cNvPicPr>
            <a:picLocks noChangeAspect="1"/>
          </p:cNvPicPr>
          <p:nvPr/>
        </p:nvPicPr>
        <p:blipFill>
          <a:blip r:embed="rId2"/>
          <a:stretch>
            <a:fillRect/>
          </a:stretch>
        </p:blipFill>
        <p:spPr>
          <a:xfrm>
            <a:off x="0" y="0"/>
            <a:ext cx="9144001" cy="6858000"/>
          </a:xfrm>
          <a:prstGeom prst="rect">
            <a:avLst/>
          </a:prstGeom>
        </p:spPr>
      </p:pic>
      <p:pic>
        <p:nvPicPr>
          <p:cNvPr id="3" name="Picture 2" descr="Top Banner.png"/>
          <p:cNvPicPr>
            <a:picLocks noChangeAspect="1"/>
          </p:cNvPicPr>
          <p:nvPr/>
        </p:nvPicPr>
        <p:blipFill>
          <a:blip r:embed="rId3"/>
          <a:stretch>
            <a:fillRect/>
          </a:stretch>
        </p:blipFill>
        <p:spPr>
          <a:xfrm>
            <a:off x="0" y="0"/>
            <a:ext cx="9144001" cy="17129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dvent Candle Lighting Ceremony (8).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Year Eucharistic Celebration (6).jpg"/>
          <p:cNvPicPr>
            <a:picLocks noChangeAspect="1"/>
          </p:cNvPicPr>
          <p:nvPr/>
        </p:nvPicPr>
        <p:blipFill>
          <a:blip r:embed="rId2"/>
          <a:stretch>
            <a:fillRect/>
          </a:stretch>
        </p:blipFill>
        <p:spPr>
          <a:xfrm>
            <a:off x="0" y="1"/>
            <a:ext cx="914400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229600" cy="6093976"/>
          </a:xfrm>
          <a:prstGeom prst="rect">
            <a:avLst/>
          </a:prstGeom>
        </p:spPr>
        <p:txBody>
          <a:bodyPr wrap="square">
            <a:spAutoFit/>
          </a:bodyPr>
          <a:lstStyle/>
          <a:p>
            <a:pPr lvl="0"/>
            <a:r>
              <a:rPr lang="en-US" sz="6000" b="1" dirty="0" smtClean="0">
                <a:solidFill>
                  <a:srgbClr val="FFFF00"/>
                </a:solidFill>
              </a:rPr>
              <a:t>Mission:</a:t>
            </a:r>
            <a:endParaRPr lang="en-US" sz="6000" b="1" dirty="0">
              <a:solidFill>
                <a:srgbClr val="FFFF00"/>
              </a:solidFill>
            </a:endParaRPr>
          </a:p>
          <a:p>
            <a:r>
              <a:rPr lang="en-US" sz="2700" i="1" dirty="0">
                <a:solidFill>
                  <a:schemeClr val="bg1"/>
                </a:solidFill>
              </a:rPr>
              <a:t>DIS, </a:t>
            </a:r>
            <a:r>
              <a:rPr lang="en-US" sz="2700" b="1" i="1" dirty="0">
                <a:solidFill>
                  <a:schemeClr val="bg1"/>
                </a:solidFill>
              </a:rPr>
              <a:t>a Catholic International school</a:t>
            </a:r>
            <a:r>
              <a:rPr lang="en-US" sz="2700" i="1" dirty="0">
                <a:solidFill>
                  <a:schemeClr val="bg1"/>
                </a:solidFill>
              </a:rPr>
              <a:t>, exists to provide </a:t>
            </a:r>
            <a:r>
              <a:rPr lang="en-US" sz="2700" b="1" i="1" dirty="0">
                <a:solidFill>
                  <a:schemeClr val="bg1"/>
                </a:solidFill>
              </a:rPr>
              <a:t>a God-centered education</a:t>
            </a:r>
            <a:r>
              <a:rPr lang="en-US" sz="2700" i="1" dirty="0">
                <a:solidFill>
                  <a:schemeClr val="bg1"/>
                </a:solidFill>
              </a:rPr>
              <a:t> committed to create </a:t>
            </a:r>
            <a:r>
              <a:rPr lang="en-US" sz="2700" b="1" i="1" dirty="0">
                <a:solidFill>
                  <a:schemeClr val="bg1"/>
                </a:solidFill>
              </a:rPr>
              <a:t>critical thinkers </a:t>
            </a:r>
            <a:r>
              <a:rPr lang="en-US" sz="2700" i="1" dirty="0">
                <a:solidFill>
                  <a:schemeClr val="bg1"/>
                </a:solidFill>
              </a:rPr>
              <a:t>who will be valuable and </a:t>
            </a:r>
            <a:r>
              <a:rPr lang="en-US" sz="2700" b="1" i="1" dirty="0">
                <a:solidFill>
                  <a:schemeClr val="bg1"/>
                </a:solidFill>
              </a:rPr>
              <a:t>constructive members of a pluralistic society;</a:t>
            </a:r>
            <a:r>
              <a:rPr lang="en-US" sz="2700" i="1" dirty="0">
                <a:solidFill>
                  <a:schemeClr val="bg1"/>
                </a:solidFill>
              </a:rPr>
              <a:t> We promote and </a:t>
            </a:r>
            <a:r>
              <a:rPr lang="en-US" sz="2700" b="1" i="1" dirty="0">
                <a:solidFill>
                  <a:schemeClr val="bg1"/>
                </a:solidFill>
              </a:rPr>
              <a:t>support parents’ role as the first teachers,</a:t>
            </a:r>
            <a:r>
              <a:rPr lang="en-US" sz="2700" i="1" dirty="0">
                <a:solidFill>
                  <a:schemeClr val="bg1"/>
                </a:solidFill>
              </a:rPr>
              <a:t> and work collaboratively with them to realize our goals.</a:t>
            </a:r>
            <a:endParaRPr lang="en-US" sz="2700" dirty="0">
              <a:solidFill>
                <a:schemeClr val="bg1"/>
              </a:solidFill>
            </a:endParaRPr>
          </a:p>
          <a:p>
            <a:r>
              <a:rPr lang="en-US" sz="4000" b="1" dirty="0">
                <a:solidFill>
                  <a:srgbClr val="FFFF00"/>
                </a:solidFill>
              </a:rPr>
              <a:t>KEY POINTS:</a:t>
            </a:r>
            <a:r>
              <a:rPr lang="en-US" sz="3200" b="1" dirty="0">
                <a:solidFill>
                  <a:schemeClr val="bg1"/>
                </a:solidFill>
              </a:rPr>
              <a:t>	</a:t>
            </a:r>
            <a:endParaRPr lang="en-US" sz="3200" dirty="0">
              <a:solidFill>
                <a:schemeClr val="bg1"/>
              </a:solidFill>
            </a:endParaRPr>
          </a:p>
          <a:p>
            <a:r>
              <a:rPr lang="en-US" sz="3200" dirty="0">
                <a:solidFill>
                  <a:schemeClr val="bg1"/>
                </a:solidFill>
              </a:rPr>
              <a:t>1. </a:t>
            </a:r>
            <a:r>
              <a:rPr lang="en-US" sz="3200" i="1" dirty="0">
                <a:solidFill>
                  <a:schemeClr val="bg1"/>
                </a:solidFill>
              </a:rPr>
              <a:t>Catholic International school/God-centered education;</a:t>
            </a:r>
            <a:endParaRPr lang="en-US" sz="3200" dirty="0">
              <a:solidFill>
                <a:schemeClr val="bg1"/>
              </a:solidFill>
            </a:endParaRPr>
          </a:p>
          <a:p>
            <a:r>
              <a:rPr lang="en-US" sz="3200" dirty="0">
                <a:solidFill>
                  <a:schemeClr val="bg1"/>
                </a:solidFill>
              </a:rPr>
              <a:t>2. </a:t>
            </a:r>
            <a:r>
              <a:rPr lang="en-US" sz="3200" i="1" dirty="0">
                <a:solidFill>
                  <a:schemeClr val="bg1"/>
                </a:solidFill>
              </a:rPr>
              <a:t>Create critical thinkers students;</a:t>
            </a:r>
            <a:endParaRPr lang="en-US" sz="3200" dirty="0">
              <a:solidFill>
                <a:schemeClr val="bg1"/>
              </a:solidFill>
            </a:endParaRPr>
          </a:p>
          <a:p>
            <a:r>
              <a:rPr lang="en-US" sz="3200" dirty="0">
                <a:solidFill>
                  <a:schemeClr val="bg1"/>
                </a:solidFill>
              </a:rPr>
              <a:t>3. </a:t>
            </a:r>
            <a:r>
              <a:rPr lang="en-US" sz="3200" i="1" dirty="0">
                <a:solidFill>
                  <a:schemeClr val="bg1"/>
                </a:solidFill>
              </a:rPr>
              <a:t>Constructive members of a pluralistic society;</a:t>
            </a:r>
            <a:endParaRPr lang="en-US" sz="3200" dirty="0">
              <a:solidFill>
                <a:schemeClr val="bg1"/>
              </a:solidFill>
            </a:endParaRPr>
          </a:p>
        </p:txBody>
      </p:sp>
    </p:spTree>
    <p:extLst>
      <p:ext uri="{BB962C8B-B14F-4D97-AF65-F5344CB8AC3E}">
        <p14:creationId xmlns:p14="http://schemas.microsoft.com/office/powerpoint/2010/main" val="2945791961"/>
      </p:ext>
    </p:extLst>
  </p:cSld>
  <p:clrMapOvr>
    <a:masterClrMapping/>
  </p:clrMapOvr>
  <mc:AlternateContent xmlns:mc="http://schemas.openxmlformats.org/markup-compatibility/2006">
    <mc:Choice xmlns:p14="http://schemas.microsoft.com/office/powerpoint/2010/main" Requires="p14">
      <p:transition spd="slow" p14:dur="3000" advTm="13205">
        <p14:flash/>
      </p:transition>
    </mc:Choice>
    <mc:Fallback>
      <p:transition spd="slow" advTm="13205">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Autofit/>
          </a:bodyPr>
          <a:lstStyle/>
          <a:p>
            <a:r>
              <a:rPr lang="en-US" sz="6600" b="1" i="1" dirty="0" smtClean="0">
                <a:solidFill>
                  <a:srgbClr val="FFFF00"/>
                </a:solidFill>
              </a:rPr>
              <a:t>Grading System</a:t>
            </a:r>
            <a:r>
              <a:rPr lang="en-US" sz="4000" b="1" i="1" dirty="0" smtClean="0">
                <a:solidFill>
                  <a:srgbClr val="FFFF00"/>
                </a:solidFill>
              </a:rPr>
              <a:t/>
            </a:r>
            <a:br>
              <a:rPr lang="en-US" sz="4000" b="1" i="1" dirty="0" smtClean="0">
                <a:solidFill>
                  <a:srgbClr val="FFFF00"/>
                </a:solidFill>
              </a:rPr>
            </a:br>
            <a:r>
              <a:rPr lang="en-US" sz="4000" b="1" i="1" dirty="0" smtClean="0">
                <a:solidFill>
                  <a:srgbClr val="FFFF00"/>
                </a:solidFill>
              </a:rPr>
              <a:t>Academic= 50% + Deportment 50 %</a:t>
            </a:r>
            <a:endParaRPr lang="en-US" sz="4000" b="1" i="1" dirty="0">
              <a:solidFill>
                <a:srgbClr val="FFFF00"/>
              </a:solidFill>
            </a:endParaRPr>
          </a:p>
        </p:txBody>
      </p:sp>
      <p:sp>
        <p:nvSpPr>
          <p:cNvPr id="5" name="Rectangle 1"/>
          <p:cNvSpPr>
            <a:spLocks noChangeArrowheads="1"/>
          </p:cNvSpPr>
          <p:nvPr/>
        </p:nvSpPr>
        <p:spPr bwMode="auto">
          <a:xfrm>
            <a:off x="2930525" y="-793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Prepared by the RELIGIOUS STUDIES DEPARTMENT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2"/>
          <p:cNvSpPr>
            <a:spLocks noChangeArrowheads="1"/>
          </p:cNvSpPr>
          <p:nvPr/>
        </p:nvSpPr>
        <p:spPr bwMode="auto">
          <a:xfrm>
            <a:off x="2997200" y="-11366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EXPECTED BEHAVIOR FOR D’TORCH </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DEPORTMENT GRADING</a:t>
            </a:r>
            <a:endParaRPr kumimoji="0" lang="en-US" altLang="en-US" sz="6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itchFamily="34" charset="0"/>
                <a:ea typeface="Calibri" pitchFamily="34" charset="0"/>
                <a:cs typeface="Times New Roman" pitchFamily="18" charset="0"/>
              </a:rPr>
              <a:t>(50 PERCENT OF STUDENT’S GRADE in Religious Studies)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extBox 8"/>
          <p:cNvSpPr txBox="1"/>
          <p:nvPr/>
        </p:nvSpPr>
        <p:spPr>
          <a:xfrm>
            <a:off x="1219200" y="1447799"/>
            <a:ext cx="6858000" cy="4401205"/>
          </a:xfrm>
          <a:prstGeom prst="rect">
            <a:avLst/>
          </a:prstGeom>
          <a:noFill/>
        </p:spPr>
        <p:txBody>
          <a:bodyPr wrap="square" rtlCol="0">
            <a:spAutoFit/>
          </a:bodyPr>
          <a:lstStyle/>
          <a:p>
            <a:r>
              <a:rPr lang="en-US" sz="4000" b="1" dirty="0" smtClean="0">
                <a:solidFill>
                  <a:srgbClr val="92D050"/>
                </a:solidFill>
              </a:rPr>
              <a:t>T-ruthful</a:t>
            </a:r>
            <a:r>
              <a:rPr lang="en-US" sz="4000" dirty="0" smtClean="0">
                <a:solidFill>
                  <a:schemeClr val="bg1">
                    <a:lumMod val="95000"/>
                  </a:schemeClr>
                </a:solidFill>
              </a:rPr>
              <a:t>…………20 points</a:t>
            </a:r>
          </a:p>
          <a:p>
            <a:r>
              <a:rPr lang="en-US" sz="4000" b="1" dirty="0" smtClean="0">
                <a:solidFill>
                  <a:srgbClr val="92D050"/>
                </a:solidFill>
              </a:rPr>
              <a:t>O-</a:t>
            </a:r>
            <a:r>
              <a:rPr lang="en-US" sz="4000" b="1" dirty="0" err="1" smtClean="0">
                <a:solidFill>
                  <a:srgbClr val="92D050"/>
                </a:solidFill>
              </a:rPr>
              <a:t>rganized</a:t>
            </a:r>
            <a:r>
              <a:rPr lang="en-US" sz="4000" dirty="0" smtClean="0">
                <a:solidFill>
                  <a:schemeClr val="bg1">
                    <a:lumMod val="95000"/>
                  </a:schemeClr>
                </a:solidFill>
              </a:rPr>
              <a:t>………20 points</a:t>
            </a:r>
          </a:p>
          <a:p>
            <a:r>
              <a:rPr lang="en-US" sz="4000" b="1" dirty="0" smtClean="0">
                <a:solidFill>
                  <a:srgbClr val="92D050"/>
                </a:solidFill>
              </a:rPr>
              <a:t>R-</a:t>
            </a:r>
            <a:r>
              <a:rPr lang="en-US" sz="4000" b="1" dirty="0" err="1" smtClean="0">
                <a:solidFill>
                  <a:srgbClr val="92D050"/>
                </a:solidFill>
              </a:rPr>
              <a:t>eflective</a:t>
            </a:r>
            <a:r>
              <a:rPr lang="en-US" sz="4000" dirty="0" smtClean="0">
                <a:solidFill>
                  <a:schemeClr val="bg1">
                    <a:lumMod val="95000"/>
                  </a:schemeClr>
                </a:solidFill>
              </a:rPr>
              <a:t>………20 points</a:t>
            </a:r>
          </a:p>
          <a:p>
            <a:r>
              <a:rPr lang="en-US" sz="4000" b="1" dirty="0" smtClean="0">
                <a:solidFill>
                  <a:srgbClr val="92D050"/>
                </a:solidFill>
              </a:rPr>
              <a:t>C-</a:t>
            </a:r>
            <a:r>
              <a:rPr lang="en-US" sz="4000" b="1" dirty="0" err="1" smtClean="0">
                <a:solidFill>
                  <a:srgbClr val="92D050"/>
                </a:solidFill>
              </a:rPr>
              <a:t>ourageous</a:t>
            </a:r>
            <a:r>
              <a:rPr lang="en-US" sz="4000" dirty="0" smtClean="0">
                <a:solidFill>
                  <a:schemeClr val="bg1">
                    <a:lumMod val="95000"/>
                  </a:schemeClr>
                </a:solidFill>
              </a:rPr>
              <a:t>…..20 points</a:t>
            </a:r>
          </a:p>
          <a:p>
            <a:r>
              <a:rPr lang="en-US" sz="4000" b="1" dirty="0" smtClean="0">
                <a:solidFill>
                  <a:srgbClr val="92D050"/>
                </a:solidFill>
              </a:rPr>
              <a:t>H-</a:t>
            </a:r>
            <a:r>
              <a:rPr lang="en-US" sz="4000" b="1" dirty="0" err="1" smtClean="0">
                <a:solidFill>
                  <a:srgbClr val="92D050"/>
                </a:solidFill>
              </a:rPr>
              <a:t>elpful</a:t>
            </a:r>
            <a:r>
              <a:rPr lang="en-US" sz="4000" dirty="0" smtClean="0">
                <a:solidFill>
                  <a:schemeClr val="bg1">
                    <a:lumMod val="95000"/>
                  </a:schemeClr>
                </a:solidFill>
              </a:rPr>
              <a:t>………….20 points</a:t>
            </a:r>
          </a:p>
          <a:p>
            <a:endParaRPr lang="en-US" sz="4000" dirty="0" smtClean="0">
              <a:solidFill>
                <a:schemeClr val="bg1">
                  <a:lumMod val="95000"/>
                </a:schemeClr>
              </a:solidFill>
            </a:endParaRPr>
          </a:p>
          <a:p>
            <a:r>
              <a:rPr lang="en-US" sz="4000" b="1" dirty="0" smtClean="0">
                <a:solidFill>
                  <a:srgbClr val="92D050"/>
                </a:solidFill>
              </a:rPr>
              <a:t>TOTAL……………..100 POINTS</a:t>
            </a:r>
            <a:endParaRPr lang="en-US" sz="4000" b="1" dirty="0">
              <a:solidFill>
                <a:srgbClr val="92D050"/>
              </a:solidFill>
            </a:endParaRPr>
          </a:p>
        </p:txBody>
      </p:sp>
    </p:spTree>
    <p:extLst>
      <p:ext uri="{BB962C8B-B14F-4D97-AF65-F5344CB8AC3E}">
        <p14:creationId xmlns:p14="http://schemas.microsoft.com/office/powerpoint/2010/main" val="3123282645"/>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457200"/>
            <a:ext cx="8001000" cy="5139869"/>
          </a:xfrm>
          <a:prstGeom prst="rect">
            <a:avLst/>
          </a:prstGeom>
        </p:spPr>
        <p:txBody>
          <a:bodyPr wrap="square">
            <a:spAutoFit/>
          </a:bodyPr>
          <a:lstStyle/>
          <a:p>
            <a:pPr lvl="0"/>
            <a:r>
              <a:rPr lang="en-US" sz="4000" b="1" i="1" dirty="0" smtClean="0">
                <a:solidFill>
                  <a:srgbClr val="FFFF00"/>
                </a:solidFill>
              </a:rPr>
              <a:t>TRUTHFUL……………………..20 POINTS</a:t>
            </a:r>
          </a:p>
          <a:p>
            <a:pPr marL="457200" lvl="0" indent="-457200">
              <a:buFont typeface="Arial" panose="020B0604020202020204" pitchFamily="34" charset="0"/>
              <a:buChar char="•"/>
            </a:pPr>
            <a:r>
              <a:rPr lang="en-US" sz="3200" b="1" dirty="0" smtClean="0">
                <a:solidFill>
                  <a:schemeClr val="bg1"/>
                </a:solidFill>
              </a:rPr>
              <a:t>Shows </a:t>
            </a:r>
            <a:r>
              <a:rPr lang="en-US" sz="3200" b="1" dirty="0">
                <a:solidFill>
                  <a:schemeClr val="bg1"/>
                </a:solidFill>
              </a:rPr>
              <a:t>respect both in words and actions every single person inside and outside the school;</a:t>
            </a:r>
            <a:endParaRPr lang="en-US" sz="3200" dirty="0">
              <a:solidFill>
                <a:schemeClr val="bg1"/>
              </a:solidFill>
            </a:endParaRPr>
          </a:p>
          <a:p>
            <a:pPr marL="457200" lvl="0" indent="-457200">
              <a:buFont typeface="Arial" panose="020B0604020202020204" pitchFamily="34" charset="0"/>
              <a:buChar char="•"/>
            </a:pPr>
            <a:r>
              <a:rPr lang="en-US" sz="3200" b="1" dirty="0">
                <a:solidFill>
                  <a:schemeClr val="bg1"/>
                </a:solidFill>
              </a:rPr>
              <a:t>Uplifts ones dignity by honoring others with the same regard as oneself (NO bullying others);</a:t>
            </a:r>
            <a:endParaRPr lang="en-US" sz="3200" dirty="0">
              <a:solidFill>
                <a:schemeClr val="bg1"/>
              </a:solidFill>
            </a:endParaRPr>
          </a:p>
          <a:p>
            <a:pPr marL="457200" lvl="0" indent="-457200">
              <a:buFont typeface="Arial" panose="020B0604020202020204" pitchFamily="34" charset="0"/>
              <a:buChar char="•"/>
            </a:pPr>
            <a:r>
              <a:rPr lang="en-US" sz="3200" b="1" dirty="0">
                <a:solidFill>
                  <a:schemeClr val="bg1"/>
                </a:solidFill>
              </a:rPr>
              <a:t>Shows prudence in words and deeds inside and outside the class </a:t>
            </a:r>
            <a:r>
              <a:rPr lang="en-US" sz="3200" b="1" dirty="0" smtClean="0">
                <a:solidFill>
                  <a:schemeClr val="bg1"/>
                </a:solidFill>
              </a:rPr>
              <a:t>(No </a:t>
            </a:r>
            <a:r>
              <a:rPr lang="en-US" sz="3200" b="1" dirty="0">
                <a:solidFill>
                  <a:schemeClr val="bg1"/>
                </a:solidFill>
              </a:rPr>
              <a:t>swearing);</a:t>
            </a:r>
            <a:endParaRPr lang="en-US" sz="3200" dirty="0">
              <a:solidFill>
                <a:schemeClr val="bg1"/>
              </a:solidFill>
            </a:endParaRPr>
          </a:p>
          <a:p>
            <a:pPr marL="457200" lvl="0" indent="-457200">
              <a:buFont typeface="Arial" panose="020B0604020202020204" pitchFamily="34" charset="0"/>
              <a:buChar char="•"/>
            </a:pPr>
            <a:r>
              <a:rPr lang="en-US" sz="3200" b="1" dirty="0">
                <a:solidFill>
                  <a:schemeClr val="bg1"/>
                </a:solidFill>
              </a:rPr>
              <a:t>Shows HONESTY both in words and deeds;</a:t>
            </a:r>
            <a:endParaRPr lang="en-US" sz="3200" dirty="0">
              <a:solidFill>
                <a:schemeClr val="bg1"/>
              </a:solidFill>
            </a:endParaRPr>
          </a:p>
        </p:txBody>
      </p:sp>
    </p:spTree>
    <p:extLst>
      <p:ext uri="{BB962C8B-B14F-4D97-AF65-F5344CB8AC3E}">
        <p14:creationId xmlns:p14="http://schemas.microsoft.com/office/powerpoint/2010/main" val="1887196861"/>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smtClean="0">
                <a:solidFill>
                  <a:srgbClr val="FFFF00"/>
                </a:solidFill>
              </a:rPr>
              <a:t>ORGANIZED………….20 points</a:t>
            </a:r>
            <a:endParaRPr lang="en-US" sz="4000" b="1" i="1" dirty="0">
              <a:solidFill>
                <a:srgbClr val="FFFF00"/>
              </a:solidFill>
            </a:endParaRPr>
          </a:p>
        </p:txBody>
      </p:sp>
      <p:sp>
        <p:nvSpPr>
          <p:cNvPr id="4" name="Rectangle 3"/>
          <p:cNvSpPr/>
          <p:nvPr/>
        </p:nvSpPr>
        <p:spPr>
          <a:xfrm>
            <a:off x="457200" y="1295400"/>
            <a:ext cx="8001000" cy="4031873"/>
          </a:xfrm>
          <a:prstGeom prst="rect">
            <a:avLst/>
          </a:prstGeom>
        </p:spPr>
        <p:txBody>
          <a:bodyPr wrap="square">
            <a:spAutoFit/>
          </a:bodyPr>
          <a:lstStyle/>
          <a:p>
            <a:pPr marL="457200" lvl="0" indent="-457200">
              <a:buFont typeface="Arial" panose="020B0604020202020204" pitchFamily="34" charset="0"/>
              <a:buChar char="•"/>
            </a:pPr>
            <a:r>
              <a:rPr lang="en-US" sz="3200" b="1" dirty="0">
                <a:solidFill>
                  <a:schemeClr val="bg1"/>
                </a:solidFill>
              </a:rPr>
              <a:t>Accomplishes the given tasks inside and outside the classroom;</a:t>
            </a:r>
            <a:endParaRPr lang="en-US" sz="3200" dirty="0">
              <a:solidFill>
                <a:schemeClr val="bg1"/>
              </a:solidFill>
            </a:endParaRPr>
          </a:p>
          <a:p>
            <a:pPr marL="457200" lvl="0" indent="-457200">
              <a:buFont typeface="Arial" panose="020B0604020202020204" pitchFamily="34" charset="0"/>
              <a:buChar char="•"/>
            </a:pPr>
            <a:r>
              <a:rPr lang="en-US" sz="3200" b="1" dirty="0">
                <a:solidFill>
                  <a:schemeClr val="bg1"/>
                </a:solidFill>
              </a:rPr>
              <a:t>Finishes the given tasks in class;</a:t>
            </a:r>
            <a:endParaRPr lang="en-US" sz="3200" dirty="0">
              <a:solidFill>
                <a:schemeClr val="bg1"/>
              </a:solidFill>
            </a:endParaRPr>
          </a:p>
          <a:p>
            <a:pPr marL="457200" lvl="0" indent="-457200">
              <a:buFont typeface="Arial" panose="020B0604020202020204" pitchFamily="34" charset="0"/>
              <a:buChar char="•"/>
            </a:pPr>
            <a:r>
              <a:rPr lang="en-US" sz="3200" b="1" dirty="0">
                <a:solidFill>
                  <a:schemeClr val="bg1"/>
                </a:solidFill>
              </a:rPr>
              <a:t>Brings all the necessary learning materials for class;</a:t>
            </a:r>
            <a:endParaRPr lang="en-US" sz="3200" dirty="0">
              <a:solidFill>
                <a:schemeClr val="bg1"/>
              </a:solidFill>
            </a:endParaRPr>
          </a:p>
          <a:p>
            <a:pPr marL="457200" indent="-457200">
              <a:buFont typeface="Arial" panose="020B0604020202020204" pitchFamily="34" charset="0"/>
              <a:buChar char="•"/>
            </a:pPr>
            <a:r>
              <a:rPr lang="en-US" sz="3200" b="1" dirty="0">
                <a:solidFill>
                  <a:schemeClr val="bg1"/>
                </a:solidFill>
              </a:rPr>
              <a:t>Shows punctuality not only in coming to school/class but also in submitting the given subject requirements;</a:t>
            </a:r>
            <a:endParaRPr lang="en-US" sz="3200" dirty="0">
              <a:solidFill>
                <a:schemeClr val="bg1"/>
              </a:solidFill>
            </a:endParaRPr>
          </a:p>
        </p:txBody>
      </p:sp>
    </p:spTree>
    <p:extLst>
      <p:ext uri="{BB962C8B-B14F-4D97-AF65-F5344CB8AC3E}">
        <p14:creationId xmlns:p14="http://schemas.microsoft.com/office/powerpoint/2010/main" val="618531639"/>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b="1" i="1" dirty="0" smtClean="0">
                <a:solidFill>
                  <a:srgbClr val="FFFF00"/>
                </a:solidFill>
              </a:rPr>
              <a:t>REFLECTIVE…………….20 POINTS</a:t>
            </a:r>
            <a:endParaRPr lang="en-US" b="1" i="1" dirty="0">
              <a:solidFill>
                <a:srgbClr val="FFFF00"/>
              </a:solidFill>
            </a:endParaRPr>
          </a:p>
        </p:txBody>
      </p:sp>
      <p:sp>
        <p:nvSpPr>
          <p:cNvPr id="7" name="Rectangle 6"/>
          <p:cNvSpPr/>
          <p:nvPr/>
        </p:nvSpPr>
        <p:spPr>
          <a:xfrm>
            <a:off x="457200" y="1447800"/>
            <a:ext cx="7848600" cy="4401205"/>
          </a:xfrm>
          <a:prstGeom prst="rect">
            <a:avLst/>
          </a:prstGeom>
        </p:spPr>
        <p:txBody>
          <a:bodyPr wrap="square">
            <a:spAutoFit/>
          </a:bodyPr>
          <a:lstStyle/>
          <a:p>
            <a:pPr marL="342900" lvl="0" indent="-342900">
              <a:buFont typeface="Arial" panose="020B0604020202020204" pitchFamily="34" charset="0"/>
              <a:buChar char="•"/>
            </a:pPr>
            <a:r>
              <a:rPr lang="en-US" sz="2800" b="1" dirty="0" smtClean="0">
                <a:solidFill>
                  <a:schemeClr val="bg1"/>
                </a:solidFill>
              </a:rPr>
              <a:t>Demonstrates respect for prayer and other Religious activities;</a:t>
            </a:r>
            <a:endParaRPr lang="en-US" sz="2800" dirty="0" smtClean="0">
              <a:solidFill>
                <a:schemeClr val="bg1"/>
              </a:solidFill>
            </a:endParaRPr>
          </a:p>
          <a:p>
            <a:pPr marL="342900" lvl="0" indent="-342900">
              <a:buFont typeface="Arial" panose="020B0604020202020204" pitchFamily="34" charset="0"/>
              <a:buChar char="•"/>
            </a:pPr>
            <a:r>
              <a:rPr lang="en-US" sz="2800" b="1" dirty="0" smtClean="0">
                <a:solidFill>
                  <a:schemeClr val="bg1"/>
                </a:solidFill>
              </a:rPr>
              <a:t>Respects </a:t>
            </a:r>
            <a:r>
              <a:rPr lang="en-US" sz="2800" b="1" dirty="0">
                <a:solidFill>
                  <a:schemeClr val="bg1"/>
                </a:solidFill>
              </a:rPr>
              <a:t>and participates during the celebration of the Mass and other Religious activities;</a:t>
            </a:r>
            <a:endParaRPr lang="en-US" sz="2800" dirty="0">
              <a:solidFill>
                <a:schemeClr val="bg1"/>
              </a:solidFill>
            </a:endParaRPr>
          </a:p>
          <a:p>
            <a:pPr marL="342900" lvl="0" indent="-342900">
              <a:buFont typeface="Arial" panose="020B0604020202020204" pitchFamily="34" charset="0"/>
              <a:buChar char="•"/>
            </a:pPr>
            <a:r>
              <a:rPr lang="en-US" sz="2800" b="1" dirty="0">
                <a:solidFill>
                  <a:schemeClr val="bg1"/>
                </a:solidFill>
              </a:rPr>
              <a:t>Shows talent as a gift from God and inspires others to bring out the best in them as well;</a:t>
            </a:r>
            <a:endParaRPr lang="en-US" sz="2800" dirty="0">
              <a:solidFill>
                <a:schemeClr val="bg1"/>
              </a:solidFill>
            </a:endParaRPr>
          </a:p>
          <a:p>
            <a:pPr marL="342900" lvl="0" indent="-342900">
              <a:buFont typeface="Arial" panose="020B0604020202020204" pitchFamily="34" charset="0"/>
              <a:buChar char="•"/>
            </a:pPr>
            <a:r>
              <a:rPr lang="en-US" sz="2800" b="1" dirty="0">
                <a:solidFill>
                  <a:schemeClr val="bg1"/>
                </a:solidFill>
              </a:rPr>
              <a:t>Shows reflective and critical mindedness in thinking, speaking, and acting;</a:t>
            </a:r>
            <a:endParaRPr lang="en-US" sz="2800" dirty="0">
              <a:solidFill>
                <a:schemeClr val="bg1"/>
              </a:solidFill>
            </a:endParaRPr>
          </a:p>
          <a:p>
            <a:pPr marL="342900" lvl="0" indent="-342900">
              <a:buFont typeface="Arial" panose="020B0604020202020204" pitchFamily="34" charset="0"/>
              <a:buChar char="•"/>
            </a:pPr>
            <a:r>
              <a:rPr lang="en-US" sz="2800" b="1" dirty="0">
                <a:solidFill>
                  <a:schemeClr val="bg1"/>
                </a:solidFill>
              </a:rPr>
              <a:t>Shows discipline and responsibility in using varied types Technology; </a:t>
            </a:r>
            <a:endParaRPr lang="en-US" sz="2800" dirty="0">
              <a:solidFill>
                <a:schemeClr val="bg1"/>
              </a:solidFill>
            </a:endParaRPr>
          </a:p>
        </p:txBody>
      </p:sp>
    </p:spTree>
    <p:extLst>
      <p:ext uri="{BB962C8B-B14F-4D97-AF65-F5344CB8AC3E}">
        <p14:creationId xmlns:p14="http://schemas.microsoft.com/office/powerpoint/2010/main" val="2471816684"/>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rgbClr val="FFFF00"/>
                </a:solidFill>
              </a:rPr>
              <a:t>COURAGEOUS…20 points</a:t>
            </a:r>
            <a:endParaRPr lang="en-US" i="1" dirty="0">
              <a:solidFill>
                <a:srgbClr val="FFFF00"/>
              </a:solidFill>
            </a:endParaRPr>
          </a:p>
        </p:txBody>
      </p:sp>
      <p:sp>
        <p:nvSpPr>
          <p:cNvPr id="4" name="Rectangle 3"/>
          <p:cNvSpPr/>
          <p:nvPr/>
        </p:nvSpPr>
        <p:spPr>
          <a:xfrm>
            <a:off x="533400" y="1447800"/>
            <a:ext cx="7772400" cy="5078313"/>
          </a:xfrm>
          <a:prstGeom prst="rect">
            <a:avLst/>
          </a:prstGeom>
        </p:spPr>
        <p:txBody>
          <a:bodyPr wrap="square">
            <a:spAutoFit/>
          </a:bodyPr>
          <a:lstStyle/>
          <a:p>
            <a:pPr marL="457200" lvl="0" indent="-457200">
              <a:buFont typeface="Arial" panose="020B0604020202020204" pitchFamily="34" charset="0"/>
              <a:buChar char="•"/>
            </a:pPr>
            <a:r>
              <a:rPr lang="en-US" sz="3600" b="1" dirty="0">
                <a:solidFill>
                  <a:schemeClr val="bg1"/>
                </a:solidFill>
              </a:rPr>
              <a:t>Exerts effort to learn the subject despite difficulty without complain;</a:t>
            </a:r>
            <a:endParaRPr lang="en-US" sz="3600" dirty="0">
              <a:solidFill>
                <a:schemeClr val="bg1"/>
              </a:solidFill>
            </a:endParaRPr>
          </a:p>
          <a:p>
            <a:pPr marL="457200" lvl="0" indent="-457200">
              <a:buFont typeface="Arial" panose="020B0604020202020204" pitchFamily="34" charset="0"/>
              <a:buChar char="•"/>
            </a:pPr>
            <a:r>
              <a:rPr lang="en-US" sz="3600" b="1" dirty="0">
                <a:solidFill>
                  <a:schemeClr val="bg1"/>
                </a:solidFill>
              </a:rPr>
              <a:t>Takes risks or challenges and graciously accepts result;</a:t>
            </a:r>
            <a:endParaRPr lang="en-US" sz="3600" dirty="0">
              <a:solidFill>
                <a:schemeClr val="bg1"/>
              </a:solidFill>
            </a:endParaRPr>
          </a:p>
          <a:p>
            <a:pPr marL="457200" lvl="0" indent="-457200">
              <a:buFont typeface="Arial" panose="020B0604020202020204" pitchFamily="34" charset="0"/>
              <a:buChar char="•"/>
            </a:pPr>
            <a:r>
              <a:rPr lang="en-US" sz="3600" b="1" dirty="0">
                <a:solidFill>
                  <a:schemeClr val="bg1"/>
                </a:solidFill>
              </a:rPr>
              <a:t>Accepts failure with a positive heart and shows openness to change;</a:t>
            </a:r>
            <a:endParaRPr lang="en-US" sz="3600" dirty="0">
              <a:solidFill>
                <a:schemeClr val="bg1"/>
              </a:solidFill>
            </a:endParaRPr>
          </a:p>
          <a:p>
            <a:pPr marL="457200" indent="-457200">
              <a:buFont typeface="Arial" panose="020B0604020202020204" pitchFamily="34" charset="0"/>
              <a:buChar char="•"/>
            </a:pPr>
            <a:r>
              <a:rPr lang="en-US" sz="3600" b="1" dirty="0">
                <a:solidFill>
                  <a:schemeClr val="bg1"/>
                </a:solidFill>
              </a:rPr>
              <a:t>Communicates effectively not only to be understood by to understand others;</a:t>
            </a:r>
            <a:endParaRPr lang="en-US" sz="3600" dirty="0">
              <a:solidFill>
                <a:schemeClr val="bg1"/>
              </a:solidFill>
            </a:endParaRPr>
          </a:p>
        </p:txBody>
      </p:sp>
    </p:spTree>
    <p:extLst>
      <p:ext uri="{BB962C8B-B14F-4D97-AF65-F5344CB8AC3E}">
        <p14:creationId xmlns:p14="http://schemas.microsoft.com/office/powerpoint/2010/main" val="1277982455"/>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smtClean="0">
                <a:solidFill>
                  <a:srgbClr val="FFFF00"/>
                </a:solidFill>
              </a:rPr>
              <a:t>HELPFUL…….20 points</a:t>
            </a:r>
            <a:endParaRPr lang="en-US" b="1" i="1" dirty="0">
              <a:solidFill>
                <a:srgbClr val="FFFF00"/>
              </a:solidFill>
            </a:endParaRPr>
          </a:p>
        </p:txBody>
      </p:sp>
      <p:sp>
        <p:nvSpPr>
          <p:cNvPr id="6" name="Rectangle 5"/>
          <p:cNvSpPr/>
          <p:nvPr/>
        </p:nvSpPr>
        <p:spPr>
          <a:xfrm>
            <a:off x="381000" y="1371600"/>
            <a:ext cx="8001000" cy="4524315"/>
          </a:xfrm>
          <a:prstGeom prst="rect">
            <a:avLst/>
          </a:prstGeom>
        </p:spPr>
        <p:txBody>
          <a:bodyPr wrap="square">
            <a:spAutoFit/>
          </a:bodyPr>
          <a:lstStyle/>
          <a:p>
            <a:pPr marL="457200" lvl="0" indent="-457200">
              <a:buFont typeface="Arial" panose="020B0604020202020204" pitchFamily="34" charset="0"/>
              <a:buChar char="•"/>
            </a:pPr>
            <a:r>
              <a:rPr lang="en-US" sz="3600" b="1" dirty="0">
                <a:solidFill>
                  <a:schemeClr val="bg1"/>
                </a:solidFill>
              </a:rPr>
              <a:t>Shows initiative to help others inside and outside the classroom;</a:t>
            </a:r>
            <a:endParaRPr lang="en-US" sz="3600" dirty="0">
              <a:solidFill>
                <a:schemeClr val="bg1"/>
              </a:solidFill>
            </a:endParaRPr>
          </a:p>
          <a:p>
            <a:pPr marL="457200" lvl="0" indent="-457200">
              <a:buFont typeface="Arial" panose="020B0604020202020204" pitchFamily="34" charset="0"/>
              <a:buChar char="•"/>
            </a:pPr>
            <a:r>
              <a:rPr lang="en-US" sz="3600" b="1" dirty="0">
                <a:solidFill>
                  <a:schemeClr val="bg1"/>
                </a:solidFill>
              </a:rPr>
              <a:t>Shows Compassion and caring inside and outside the classroom;</a:t>
            </a:r>
            <a:endParaRPr lang="en-US" sz="3600" dirty="0">
              <a:solidFill>
                <a:schemeClr val="bg1"/>
              </a:solidFill>
            </a:endParaRPr>
          </a:p>
          <a:p>
            <a:pPr marL="457200" lvl="0" indent="-457200">
              <a:buFont typeface="Arial" panose="020B0604020202020204" pitchFamily="34" charset="0"/>
              <a:buChar char="•"/>
            </a:pPr>
            <a:r>
              <a:rPr lang="en-US" sz="3600" b="1" dirty="0">
                <a:solidFill>
                  <a:schemeClr val="bg1"/>
                </a:solidFill>
              </a:rPr>
              <a:t>Contributes for unity and common good;</a:t>
            </a:r>
            <a:endParaRPr lang="en-US" sz="3600" dirty="0">
              <a:solidFill>
                <a:schemeClr val="bg1"/>
              </a:solidFill>
            </a:endParaRPr>
          </a:p>
          <a:p>
            <a:pPr marL="457200" indent="-457200">
              <a:buFont typeface="Arial" panose="020B0604020202020204" pitchFamily="34" charset="0"/>
              <a:buChar char="•"/>
            </a:pPr>
            <a:r>
              <a:rPr lang="en-US" sz="3600" b="1" dirty="0">
                <a:solidFill>
                  <a:schemeClr val="bg1"/>
                </a:solidFill>
              </a:rPr>
              <a:t>Respects and cares for the school facilities/ environment;</a:t>
            </a:r>
            <a:endParaRPr lang="en-US" sz="3600" dirty="0">
              <a:solidFill>
                <a:schemeClr val="bg1"/>
              </a:solidFill>
            </a:endParaRPr>
          </a:p>
        </p:txBody>
      </p:sp>
    </p:spTree>
    <p:extLst>
      <p:ext uri="{BB962C8B-B14F-4D97-AF65-F5344CB8AC3E}">
        <p14:creationId xmlns:p14="http://schemas.microsoft.com/office/powerpoint/2010/main" val="594976079"/>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smtClean="0">
                <a:solidFill>
                  <a:srgbClr val="FFFF00"/>
                </a:solidFill>
              </a:rPr>
              <a:t>God bless us all…</a:t>
            </a:r>
            <a:endParaRPr lang="en-US" dirty="0">
              <a:solidFill>
                <a:srgbClr val="FFFF00"/>
              </a:solidFill>
            </a:endParaRPr>
          </a:p>
        </p:txBody>
      </p:sp>
    </p:spTree>
    <p:extLst>
      <p:ext uri="{BB962C8B-B14F-4D97-AF65-F5344CB8AC3E}">
        <p14:creationId xmlns:p14="http://schemas.microsoft.com/office/powerpoint/2010/main" val="279218098"/>
      </p:ext>
    </p:extLst>
  </p:cSld>
  <p:clrMapOvr>
    <a:masterClrMapping/>
  </p:clrMapOvr>
  <mc:AlternateContent xmlns:mc="http://schemas.openxmlformats.org/markup-compatibility/2006">
    <mc:Choice xmlns:p14="http://schemas.microsoft.com/office/powerpoint/2010/main" Requires="p14">
      <p:transition spd="slow" p14:dur="3000">
        <p14:flash/>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1676400"/>
            <a:ext cx="5715000" cy="1219200"/>
          </a:xfrm>
        </p:spPr>
        <p:txBody>
          <a:bodyPr>
            <a:noAutofit/>
          </a:bodyPr>
          <a:lstStyle/>
          <a:p>
            <a:r>
              <a:rPr lang="en-US" sz="4000" b="1" dirty="0" smtClean="0">
                <a:solidFill>
                  <a:srgbClr val="FFFF00"/>
                </a:solidFill>
              </a:rPr>
              <a:t>4 Pillars and  Dominican  CORE VALUES</a:t>
            </a:r>
            <a:endParaRPr lang="en-US" sz="4000" b="1" dirty="0">
              <a:solidFill>
                <a:srgbClr val="FFFF00"/>
              </a:solidFill>
            </a:endParaRPr>
          </a:p>
        </p:txBody>
      </p:sp>
      <p:sp>
        <p:nvSpPr>
          <p:cNvPr id="3" name="Content Placeholder 2"/>
          <p:cNvSpPr>
            <a:spLocks noGrp="1"/>
          </p:cNvSpPr>
          <p:nvPr>
            <p:ph idx="1"/>
          </p:nvPr>
        </p:nvSpPr>
        <p:spPr>
          <a:xfrm>
            <a:off x="4191000" y="2895600"/>
            <a:ext cx="4419600" cy="3962400"/>
          </a:xfrm>
        </p:spPr>
        <p:txBody>
          <a:bodyPr>
            <a:normAutofit fontScale="70000" lnSpcReduction="20000"/>
          </a:bodyPr>
          <a:lstStyle/>
          <a:p>
            <a:pPr marL="514350" indent="-514350">
              <a:buNone/>
            </a:pPr>
            <a:endParaRPr lang="en-US" sz="4300" dirty="0" smtClean="0">
              <a:solidFill>
                <a:schemeClr val="bg1">
                  <a:lumMod val="95000"/>
                </a:schemeClr>
              </a:solidFill>
            </a:endParaRPr>
          </a:p>
          <a:p>
            <a:pPr marL="514350" indent="-514350">
              <a:buFont typeface="Arial" pitchFamily="34" charset="0"/>
              <a:buAutoNum type="arabicPeriod"/>
            </a:pPr>
            <a:r>
              <a:rPr lang="en-US" sz="4300" dirty="0" smtClean="0">
                <a:solidFill>
                  <a:schemeClr val="bg1">
                    <a:lumMod val="95000"/>
                  </a:schemeClr>
                </a:solidFill>
              </a:rPr>
              <a:t>Study- TRUTH</a:t>
            </a:r>
          </a:p>
          <a:p>
            <a:pPr marL="514350" indent="-514350">
              <a:buAutoNum type="arabicPeriod"/>
            </a:pPr>
            <a:r>
              <a:rPr lang="en-US" sz="4300" dirty="0" smtClean="0">
                <a:solidFill>
                  <a:schemeClr val="bg1">
                    <a:lumMod val="95000"/>
                  </a:schemeClr>
                </a:solidFill>
              </a:rPr>
              <a:t>Prayer-JOY</a:t>
            </a:r>
          </a:p>
          <a:p>
            <a:pPr marL="514350" indent="-514350">
              <a:buAutoNum type="arabicPeriod"/>
            </a:pPr>
            <a:r>
              <a:rPr lang="en-US" sz="4300" dirty="0" smtClean="0">
                <a:solidFill>
                  <a:schemeClr val="bg1">
                    <a:lumMod val="95000"/>
                  </a:schemeClr>
                </a:solidFill>
              </a:rPr>
              <a:t>Community-JUSTICE</a:t>
            </a:r>
          </a:p>
          <a:p>
            <a:pPr marL="514350" indent="-514350">
              <a:buAutoNum type="arabicPeriod"/>
            </a:pPr>
            <a:r>
              <a:rPr lang="en-US" sz="4300" dirty="0" smtClean="0">
                <a:solidFill>
                  <a:schemeClr val="bg1">
                    <a:lumMod val="95000"/>
                  </a:schemeClr>
                </a:solidFill>
              </a:rPr>
              <a:t>Service-COMPASSION</a:t>
            </a:r>
          </a:p>
          <a:p>
            <a:pPr marL="0" indent="0" algn="ctr">
              <a:buNone/>
            </a:pPr>
            <a:r>
              <a:rPr lang="en-US" b="1" dirty="0" smtClean="0">
                <a:solidFill>
                  <a:schemeClr val="bg1">
                    <a:lumMod val="95000"/>
                  </a:schemeClr>
                </a:solidFill>
              </a:rPr>
              <a:t>Pray and work </a:t>
            </a:r>
          </a:p>
          <a:p>
            <a:pPr marL="0" indent="0" algn="ctr">
              <a:buNone/>
            </a:pPr>
            <a:r>
              <a:rPr lang="en-US" i="1" dirty="0" smtClean="0">
                <a:solidFill>
                  <a:srgbClr val="FFFF00"/>
                </a:solidFill>
              </a:rPr>
              <a:t>(Ora et Labora)</a:t>
            </a:r>
          </a:p>
          <a:p>
            <a:pPr marL="0" indent="0" algn="ctr">
              <a:buNone/>
            </a:pPr>
            <a:r>
              <a:rPr lang="en-US" b="1" dirty="0" smtClean="0">
                <a:solidFill>
                  <a:schemeClr val="bg1">
                    <a:lumMod val="95000"/>
                  </a:schemeClr>
                </a:solidFill>
              </a:rPr>
              <a:t>Pray and Study </a:t>
            </a:r>
          </a:p>
          <a:p>
            <a:pPr marL="0" indent="0" algn="ctr">
              <a:buNone/>
            </a:pPr>
            <a:r>
              <a:rPr lang="en-US" i="1" dirty="0" smtClean="0">
                <a:solidFill>
                  <a:srgbClr val="FFFF00"/>
                </a:solidFill>
              </a:rPr>
              <a:t>(Dominican)  </a:t>
            </a:r>
          </a:p>
          <a:p>
            <a:pPr marL="0" indent="0">
              <a:buNone/>
            </a:pPr>
            <a:endParaRPr lang="en-US" dirty="0" smtClean="0">
              <a:solidFill>
                <a:schemeClr val="bg1">
                  <a:lumMod val="95000"/>
                </a:schemeClr>
              </a:solidFill>
            </a:endParaRPr>
          </a:p>
          <a:p>
            <a:pPr marL="514350" indent="-514350">
              <a:buAutoNum type="arabicPeriod"/>
            </a:pPr>
            <a:endParaRPr lang="en-US" dirty="0">
              <a:solidFill>
                <a:schemeClr val="bg1">
                  <a:lumMod val="9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8" y="19833"/>
            <a:ext cx="3810000" cy="6858000"/>
          </a:xfrm>
          <a:prstGeom prst="rect">
            <a:avLst/>
          </a:prstGeom>
        </p:spPr>
      </p:pic>
      <p:pic>
        <p:nvPicPr>
          <p:cNvPr id="5" name="Picture 4" descr="Top Banner.png"/>
          <p:cNvPicPr>
            <a:picLocks noChangeAspect="1"/>
          </p:cNvPicPr>
          <p:nvPr/>
        </p:nvPicPr>
        <p:blipFill>
          <a:blip r:embed="rId3"/>
          <a:stretch>
            <a:fillRect/>
          </a:stretch>
        </p:blipFill>
        <p:spPr>
          <a:xfrm>
            <a:off x="0" y="0"/>
            <a:ext cx="9144001" cy="1712976"/>
          </a:xfrm>
          <a:prstGeom prst="rect">
            <a:avLst/>
          </a:prstGeom>
        </p:spPr>
      </p:pic>
    </p:spTree>
    <p:extLst>
      <p:ext uri="{BB962C8B-B14F-4D97-AF65-F5344CB8AC3E}">
        <p14:creationId xmlns:p14="http://schemas.microsoft.com/office/powerpoint/2010/main" val="1447980588"/>
      </p:ext>
    </p:extLst>
  </p:cSld>
  <p:clrMapOvr>
    <a:masterClrMapping/>
  </p:clrMapOvr>
  <mc:AlternateContent xmlns:mc="http://schemas.openxmlformats.org/markup-compatibility/2006">
    <mc:Choice xmlns:p14="http://schemas.microsoft.com/office/powerpoint/2010/main" Requires="p14">
      <p:transition spd="slow" p14:dur="3000" advTm="6447">
        <p14:flash/>
      </p:transition>
    </mc:Choice>
    <mc:Fallback>
      <p:transition spd="slow" advTm="6447">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http://www.clipartbest.com/cliparts/9cp/bGM/9cpbGMdxi.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3260" y="5438732"/>
            <a:ext cx="1020319" cy="142844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3" descr="http://www.pagliacco.com/columns/n_rom_do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07" y="2340430"/>
            <a:ext cx="1130300" cy="228599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5" descr="http://www.pagliacco.com/columns/n_rom_do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2347688"/>
            <a:ext cx="1130300" cy="23730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8" descr="http://www.pagliacco.com/columns/n_rom_do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279" y="2358574"/>
            <a:ext cx="1130300" cy="239485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9" descr="http://www.pagliacco.com/columns/n_rom_dor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2947" y="2369459"/>
            <a:ext cx="1130300" cy="239485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p:cNvSpPr txBox="1">
            <a:spLocks noChangeArrowheads="1"/>
          </p:cNvSpPr>
          <p:nvPr/>
        </p:nvSpPr>
        <p:spPr bwMode="auto">
          <a:xfrm>
            <a:off x="838200" y="1883230"/>
            <a:ext cx="1136650" cy="5080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PRAYER</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en-US" sz="1400" b="1" dirty="0" smtClean="0">
                <a:latin typeface="Arial" pitchFamily="34" charset="0"/>
                <a:cs typeface="Arial" pitchFamily="34" charset="0"/>
              </a:rPr>
              <a:t>“JOY”</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 Box 5"/>
          <p:cNvSpPr txBox="1">
            <a:spLocks noChangeArrowheads="1"/>
          </p:cNvSpPr>
          <p:nvPr/>
        </p:nvSpPr>
        <p:spPr bwMode="auto">
          <a:xfrm>
            <a:off x="2895600" y="1883230"/>
            <a:ext cx="1136650" cy="5080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STUDY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latin typeface="Arial" pitchFamily="34" charset="0"/>
                <a:cs typeface="Arial" pitchFamily="34" charset="0"/>
              </a:rPr>
              <a:t>“TRUTH”</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7"/>
          <p:cNvSpPr txBox="1">
            <a:spLocks noChangeArrowheads="1"/>
          </p:cNvSpPr>
          <p:nvPr/>
        </p:nvSpPr>
        <p:spPr bwMode="auto">
          <a:xfrm>
            <a:off x="4581979" y="1854205"/>
            <a:ext cx="1414236" cy="5080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COMMUNITY</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latin typeface="Arial" pitchFamily="34" charset="0"/>
                <a:cs typeface="Arial" pitchFamily="34" charset="0"/>
              </a:rPr>
              <a:t>“JUSTICE”</a:t>
            </a:r>
            <a:endParaRPr kumimoji="0" lang="en-US" alt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Text Box 6"/>
          <p:cNvSpPr txBox="1">
            <a:spLocks noChangeArrowheads="1"/>
          </p:cNvSpPr>
          <p:nvPr/>
        </p:nvSpPr>
        <p:spPr bwMode="auto">
          <a:xfrm>
            <a:off x="6844393" y="1850574"/>
            <a:ext cx="1136650" cy="508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smtClean="0">
                <a:latin typeface="Arial" pitchFamily="34" charset="0"/>
                <a:ea typeface="Calibri" pitchFamily="34" charset="0"/>
                <a:cs typeface="Arial" pitchFamily="34" charset="0"/>
              </a:rPr>
              <a:t>S</a:t>
            </a:r>
            <a:r>
              <a:rPr kumimoji="0" lang="en-US" altLang="en-US" sz="1400" b="1" i="0" u="none" strike="noStrike" cap="none" normalizeH="0" baseline="0" dirty="0" smtClean="0">
                <a:ln>
                  <a:noFill/>
                </a:ln>
                <a:solidFill>
                  <a:schemeClr val="tx1"/>
                </a:solidFill>
                <a:effectLst/>
                <a:latin typeface="Arial" pitchFamily="34" charset="0"/>
                <a:ea typeface="Calibri" pitchFamily="34" charset="0"/>
                <a:cs typeface="Arial" pitchFamily="34" charset="0"/>
              </a:rPr>
              <a:t>ERVICE</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900" b="1" dirty="0" smtClean="0">
                <a:latin typeface="Arial" pitchFamily="34" charset="0"/>
                <a:cs typeface="Arial" pitchFamily="34" charset="0"/>
              </a:rPr>
              <a:t>“ COMPASSION”</a:t>
            </a:r>
            <a:endParaRPr kumimoji="0" lang="en-US" altLang="en-US" sz="9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Isosceles Triangle 9"/>
          <p:cNvSpPr/>
          <p:nvPr/>
        </p:nvSpPr>
        <p:spPr>
          <a:xfrm>
            <a:off x="381000" y="228600"/>
            <a:ext cx="8382000" cy="1524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The </a:t>
            </a:r>
            <a:r>
              <a:rPr lang="en-US" sz="2800" b="1" dirty="0"/>
              <a:t>F</a:t>
            </a:r>
            <a:r>
              <a:rPr lang="en-US" sz="2800" b="1" dirty="0" smtClean="0"/>
              <a:t>our Dominican Pillars</a:t>
            </a:r>
            <a:endParaRPr lang="en-US" sz="2800" b="1" dirty="0"/>
          </a:p>
        </p:txBody>
      </p:sp>
      <p:sp>
        <p:nvSpPr>
          <p:cNvPr id="11" name="TextBox 10"/>
          <p:cNvSpPr txBox="1"/>
          <p:nvPr/>
        </p:nvSpPr>
        <p:spPr>
          <a:xfrm>
            <a:off x="2895600" y="4680859"/>
            <a:ext cx="1136650" cy="646331"/>
          </a:xfrm>
          <a:prstGeom prst="rect">
            <a:avLst/>
          </a:prstGeom>
          <a:noFill/>
        </p:spPr>
        <p:txBody>
          <a:bodyPr wrap="square" rtlCol="0">
            <a:spAutoFit/>
          </a:bodyPr>
          <a:lstStyle/>
          <a:p>
            <a:r>
              <a:rPr lang="en-US" b="1" dirty="0" smtClean="0"/>
              <a:t>Love of learning !</a:t>
            </a:r>
            <a:endParaRPr lang="en-US" b="1" dirty="0"/>
          </a:p>
        </p:txBody>
      </p:sp>
      <p:sp>
        <p:nvSpPr>
          <p:cNvPr id="17" name="TextBox 16"/>
          <p:cNvSpPr txBox="1"/>
          <p:nvPr/>
        </p:nvSpPr>
        <p:spPr>
          <a:xfrm>
            <a:off x="4614636" y="4680859"/>
            <a:ext cx="1600200" cy="923330"/>
          </a:xfrm>
          <a:prstGeom prst="rect">
            <a:avLst/>
          </a:prstGeom>
          <a:noFill/>
        </p:spPr>
        <p:txBody>
          <a:bodyPr wrap="square" rtlCol="0">
            <a:spAutoFit/>
          </a:bodyPr>
          <a:lstStyle/>
          <a:p>
            <a:pPr algn="ctr"/>
            <a:r>
              <a:rPr lang="en-US" b="1" dirty="0" smtClean="0"/>
              <a:t>Working for a better community</a:t>
            </a:r>
            <a:endParaRPr lang="en-US" b="1" dirty="0"/>
          </a:p>
        </p:txBody>
      </p:sp>
      <p:sp>
        <p:nvSpPr>
          <p:cNvPr id="18" name="TextBox 17"/>
          <p:cNvSpPr txBox="1"/>
          <p:nvPr/>
        </p:nvSpPr>
        <p:spPr>
          <a:xfrm>
            <a:off x="606424" y="4642030"/>
            <a:ext cx="1831975" cy="369332"/>
          </a:xfrm>
          <a:prstGeom prst="rect">
            <a:avLst/>
          </a:prstGeom>
          <a:noFill/>
        </p:spPr>
        <p:txBody>
          <a:bodyPr wrap="square" rtlCol="0">
            <a:spAutoFit/>
          </a:bodyPr>
          <a:lstStyle/>
          <a:p>
            <a:pPr algn="ctr"/>
            <a:r>
              <a:rPr lang="en-US" b="1" dirty="0" smtClean="0"/>
              <a:t>Praying to God</a:t>
            </a:r>
            <a:endParaRPr lang="en-US" b="1" dirty="0"/>
          </a:p>
        </p:txBody>
      </p:sp>
      <p:pic>
        <p:nvPicPr>
          <p:cNvPr id="1026" name="Picture 2" descr="http://www.clipartbest.com/cliparts/Kcn/eb4/Kcneb4n9i.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99" y="5533625"/>
            <a:ext cx="869051" cy="1029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tes.psu.edu/fightthefifteen/wp-content/uploads/sites/6678/2013/12/studying-student-cartoo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5686" y="5502340"/>
            <a:ext cx="1159340" cy="10839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15793" y="4775952"/>
            <a:ext cx="1600200" cy="369332"/>
          </a:xfrm>
          <a:prstGeom prst="rect">
            <a:avLst/>
          </a:prstGeom>
          <a:noFill/>
        </p:spPr>
        <p:txBody>
          <a:bodyPr wrap="square" rtlCol="0">
            <a:spAutoFit/>
          </a:bodyPr>
          <a:lstStyle/>
          <a:p>
            <a:pPr algn="ctr"/>
            <a:r>
              <a:rPr lang="en-US" b="1" dirty="0" smtClean="0"/>
              <a:t>Helping others</a:t>
            </a:r>
            <a:endParaRPr lang="en-US" b="1" dirty="0"/>
          </a:p>
        </p:txBody>
      </p:sp>
      <p:pic>
        <p:nvPicPr>
          <p:cNvPr id="1034" name="Picture 10" descr="http://www.clipartguide.com/_named_clipart_images/0511-0908-1722-5862_Black_and_White_Cartoon_of_Friends_Helping_Each_Other_Rake_Leaves_clipart_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4000" y="5356965"/>
            <a:ext cx="1530136" cy="12590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2400" y="0"/>
            <a:ext cx="1219200" cy="1143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25151398"/>
      </p:ext>
    </p:extLst>
  </p:cSld>
  <p:clrMapOvr>
    <a:masterClrMapping/>
  </p:clrMapOvr>
  <mc:AlternateContent xmlns:mc="http://schemas.openxmlformats.org/markup-compatibility/2006">
    <mc:Choice xmlns:p14="http://schemas.microsoft.com/office/powerpoint/2010/main" Requires="p14">
      <p:transition spd="slow" p14:dur="3000" advTm="9451">
        <p14:flash/>
      </p:transition>
    </mc:Choice>
    <mc:Fallback>
      <p:transition spd="slow" advTm="9451">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35927" y="457200"/>
            <a:ext cx="1905000" cy="16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00"/>
                </a:solidFill>
              </a:rPr>
              <a:t>WORD</a:t>
            </a:r>
          </a:p>
          <a:p>
            <a:pPr algn="ctr"/>
            <a:r>
              <a:rPr lang="en-US" sz="1600" dirty="0" smtClean="0"/>
              <a:t>(Instruction/</a:t>
            </a:r>
          </a:p>
          <a:p>
            <a:pPr algn="ctr"/>
            <a:r>
              <a:rPr lang="en-US" sz="1600" dirty="0" smtClean="0"/>
              <a:t>CL Department)</a:t>
            </a:r>
            <a:endParaRPr lang="en-US" sz="1600" dirty="0"/>
          </a:p>
        </p:txBody>
      </p:sp>
      <p:sp>
        <p:nvSpPr>
          <p:cNvPr id="5" name="Oval 4"/>
          <p:cNvSpPr/>
          <p:nvPr/>
        </p:nvSpPr>
        <p:spPr>
          <a:xfrm>
            <a:off x="1371600" y="3385882"/>
            <a:ext cx="1905000" cy="16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00"/>
                </a:solidFill>
              </a:rPr>
              <a:t>WITNESS</a:t>
            </a:r>
          </a:p>
          <a:p>
            <a:pPr algn="ctr"/>
            <a:r>
              <a:rPr lang="en-US" sz="1600" dirty="0" smtClean="0"/>
              <a:t>(Community Outreach Program/</a:t>
            </a:r>
          </a:p>
          <a:p>
            <a:pPr algn="ctr"/>
            <a:r>
              <a:rPr lang="en-US" sz="1600" dirty="0" smtClean="0"/>
              <a:t>SLP, CMSL)</a:t>
            </a:r>
            <a:endParaRPr lang="en-US" sz="1600" dirty="0"/>
          </a:p>
        </p:txBody>
      </p:sp>
      <p:sp>
        <p:nvSpPr>
          <p:cNvPr id="6" name="Oval 5"/>
          <p:cNvSpPr/>
          <p:nvPr/>
        </p:nvSpPr>
        <p:spPr>
          <a:xfrm>
            <a:off x="5387022" y="3385882"/>
            <a:ext cx="1905000" cy="1609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smtClean="0">
                <a:solidFill>
                  <a:srgbClr val="FFFF00"/>
                </a:solidFill>
              </a:rPr>
              <a:t>WORSHIP</a:t>
            </a:r>
          </a:p>
          <a:p>
            <a:pPr algn="ctr"/>
            <a:r>
              <a:rPr lang="en-US" sz="1200" dirty="0" smtClean="0"/>
              <a:t>( Liturgical Activities: Mass, Retreat, Prayer Service, Leadership Training, Daily Prayer-Angelus)</a:t>
            </a:r>
            <a:endParaRPr lang="en-US" sz="1200" dirty="0"/>
          </a:p>
        </p:txBody>
      </p:sp>
      <p:cxnSp>
        <p:nvCxnSpPr>
          <p:cNvPr id="7" name="Straight Arrow Connector 6"/>
          <p:cNvCxnSpPr/>
          <p:nvPr/>
        </p:nvCxnSpPr>
        <p:spPr>
          <a:xfrm flipH="1">
            <a:off x="2819400" y="2066925"/>
            <a:ext cx="914401" cy="13620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982845" y="2132964"/>
            <a:ext cx="808355" cy="125291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268157" y="4343400"/>
            <a:ext cx="207277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207327" y="2590800"/>
            <a:ext cx="2362200" cy="1200329"/>
          </a:xfrm>
          <a:prstGeom prst="rect">
            <a:avLst/>
          </a:prstGeom>
          <a:noFill/>
        </p:spPr>
        <p:txBody>
          <a:bodyPr wrap="square" rtlCol="0">
            <a:spAutoFit/>
          </a:bodyPr>
          <a:lstStyle/>
          <a:p>
            <a:pPr algn="ctr"/>
            <a:r>
              <a:rPr lang="en-US" sz="3600" dirty="0" smtClean="0">
                <a:solidFill>
                  <a:schemeClr val="bg1"/>
                </a:solidFill>
              </a:rPr>
              <a:t>Campus Ministry</a:t>
            </a:r>
            <a:endParaRPr lang="en-US" sz="3600" dirty="0">
              <a:solidFill>
                <a:schemeClr val="bg1"/>
              </a:solidFill>
            </a:endParaRPr>
          </a:p>
        </p:txBody>
      </p:sp>
      <p:sp>
        <p:nvSpPr>
          <p:cNvPr id="13" name="TextBox 12"/>
          <p:cNvSpPr txBox="1"/>
          <p:nvPr/>
        </p:nvSpPr>
        <p:spPr>
          <a:xfrm>
            <a:off x="2324100" y="5473004"/>
            <a:ext cx="4572000" cy="1384995"/>
          </a:xfrm>
          <a:prstGeom prst="rect">
            <a:avLst/>
          </a:prstGeom>
          <a:noFill/>
        </p:spPr>
        <p:txBody>
          <a:bodyPr wrap="square" rtlCol="0">
            <a:spAutoFit/>
          </a:bodyPr>
          <a:lstStyle/>
          <a:p>
            <a:pPr algn="ctr"/>
            <a:r>
              <a:rPr lang="en-US" sz="2800" b="1" dirty="0">
                <a:solidFill>
                  <a:srgbClr val="FFFF00"/>
                </a:solidFill>
              </a:rPr>
              <a:t>CAMPUS MINISTRY FRAMEWORK</a:t>
            </a:r>
            <a:endParaRPr lang="en-US" sz="2800" dirty="0">
              <a:solidFill>
                <a:srgbClr val="FFFF00"/>
              </a:solidFill>
            </a:endParaRPr>
          </a:p>
          <a:p>
            <a:pPr algn="ctr"/>
            <a:endParaRPr lang="en-US" sz="2800" dirty="0">
              <a:solidFill>
                <a:schemeClr val="bg1"/>
              </a:solidFill>
            </a:endParaRPr>
          </a:p>
        </p:txBody>
      </p:sp>
      <p:sp>
        <p:nvSpPr>
          <p:cNvPr id="14" name="TextBox 13"/>
          <p:cNvSpPr txBox="1"/>
          <p:nvPr/>
        </p:nvSpPr>
        <p:spPr>
          <a:xfrm>
            <a:off x="5542886" y="685800"/>
            <a:ext cx="2915314" cy="861774"/>
          </a:xfrm>
          <a:prstGeom prst="rect">
            <a:avLst/>
          </a:prstGeom>
          <a:noFill/>
        </p:spPr>
        <p:txBody>
          <a:bodyPr wrap="square" rtlCol="0">
            <a:spAutoFit/>
          </a:bodyPr>
          <a:lstStyle/>
          <a:p>
            <a:pPr algn="ctr"/>
            <a:r>
              <a:rPr lang="en-US" i="1" dirty="0" smtClean="0">
                <a:solidFill>
                  <a:schemeClr val="bg1">
                    <a:lumMod val="95000"/>
                  </a:schemeClr>
                </a:solidFill>
              </a:rPr>
              <a:t>“</a:t>
            </a:r>
            <a:r>
              <a:rPr lang="en-US" sz="1600" i="1" dirty="0" smtClean="0">
                <a:solidFill>
                  <a:schemeClr val="bg1">
                    <a:lumMod val="95000"/>
                  </a:schemeClr>
                </a:solidFill>
              </a:rPr>
              <a:t>In </a:t>
            </a:r>
            <a:r>
              <a:rPr lang="en-US" sz="1600" i="1" dirty="0">
                <a:solidFill>
                  <a:schemeClr val="bg1">
                    <a:lumMod val="95000"/>
                  </a:schemeClr>
                </a:solidFill>
              </a:rPr>
              <a:t>the beginning was the </a:t>
            </a:r>
            <a:r>
              <a:rPr lang="en-US" sz="1600" i="1" dirty="0">
                <a:solidFill>
                  <a:srgbClr val="FFFF00"/>
                </a:solidFill>
              </a:rPr>
              <a:t>Word,</a:t>
            </a:r>
            <a:r>
              <a:rPr lang="en-US" sz="1600" i="1" dirty="0">
                <a:solidFill>
                  <a:schemeClr val="bg1">
                    <a:lumMod val="95000"/>
                  </a:schemeClr>
                </a:solidFill>
              </a:rPr>
              <a:t> and the Word was with God, and the Word was God</a:t>
            </a:r>
            <a:r>
              <a:rPr lang="en-US" sz="1600" i="1" dirty="0" smtClean="0">
                <a:solidFill>
                  <a:schemeClr val="bg1">
                    <a:lumMod val="95000"/>
                  </a:schemeClr>
                </a:solidFill>
              </a:rPr>
              <a:t>. “ John 1:1</a:t>
            </a:r>
            <a:endParaRPr lang="en-US" sz="1600" i="1" dirty="0">
              <a:solidFill>
                <a:schemeClr val="bg1">
                  <a:lumMod val="95000"/>
                </a:schemeClr>
              </a:solidFill>
            </a:endParaRPr>
          </a:p>
        </p:txBody>
      </p:sp>
      <p:sp>
        <p:nvSpPr>
          <p:cNvPr id="15" name="TextBox 14"/>
          <p:cNvSpPr txBox="1"/>
          <p:nvPr/>
        </p:nvSpPr>
        <p:spPr>
          <a:xfrm>
            <a:off x="242454" y="4995607"/>
            <a:ext cx="2729345" cy="1569660"/>
          </a:xfrm>
          <a:prstGeom prst="rect">
            <a:avLst/>
          </a:prstGeom>
          <a:noFill/>
        </p:spPr>
        <p:txBody>
          <a:bodyPr wrap="square" rtlCol="0">
            <a:spAutoFit/>
          </a:bodyPr>
          <a:lstStyle/>
          <a:p>
            <a:pPr algn="ctr"/>
            <a:r>
              <a:rPr lang="en-US" sz="1600" i="1" dirty="0">
                <a:solidFill>
                  <a:schemeClr val="bg1">
                    <a:lumMod val="95000"/>
                  </a:schemeClr>
                </a:solidFill>
              </a:rPr>
              <a:t>In the same way, let your light shine before others, so that they may see your </a:t>
            </a:r>
            <a:r>
              <a:rPr lang="en-US" sz="1600" i="1" dirty="0">
                <a:solidFill>
                  <a:srgbClr val="FFFF00"/>
                </a:solidFill>
              </a:rPr>
              <a:t>good works </a:t>
            </a:r>
            <a:r>
              <a:rPr lang="en-US" sz="1600" i="1" dirty="0">
                <a:solidFill>
                  <a:schemeClr val="bg1">
                    <a:lumMod val="95000"/>
                  </a:schemeClr>
                </a:solidFill>
              </a:rPr>
              <a:t>and give glory to your Father who is in heaven</a:t>
            </a:r>
            <a:r>
              <a:rPr lang="en-US" sz="1600" i="1" dirty="0" smtClean="0">
                <a:solidFill>
                  <a:schemeClr val="bg1">
                    <a:lumMod val="95000"/>
                  </a:schemeClr>
                </a:solidFill>
              </a:rPr>
              <a:t>. </a:t>
            </a:r>
          </a:p>
          <a:p>
            <a:pPr algn="ctr"/>
            <a:r>
              <a:rPr lang="en-US" sz="1600" i="1" dirty="0" smtClean="0">
                <a:solidFill>
                  <a:schemeClr val="bg1">
                    <a:lumMod val="95000"/>
                  </a:schemeClr>
                </a:solidFill>
              </a:rPr>
              <a:t>Matthew 5:16</a:t>
            </a:r>
            <a:endParaRPr lang="en-US" sz="1600" i="1" dirty="0">
              <a:solidFill>
                <a:schemeClr val="bg1">
                  <a:lumMod val="95000"/>
                </a:schemeClr>
              </a:solidFill>
            </a:endParaRPr>
          </a:p>
        </p:txBody>
      </p:sp>
      <p:sp>
        <p:nvSpPr>
          <p:cNvPr id="19" name="TextBox 18"/>
          <p:cNvSpPr txBox="1"/>
          <p:nvPr/>
        </p:nvSpPr>
        <p:spPr>
          <a:xfrm>
            <a:off x="6339522" y="5105400"/>
            <a:ext cx="2423478" cy="1323439"/>
          </a:xfrm>
          <a:prstGeom prst="rect">
            <a:avLst/>
          </a:prstGeom>
          <a:noFill/>
        </p:spPr>
        <p:txBody>
          <a:bodyPr wrap="square" rtlCol="0">
            <a:spAutoFit/>
          </a:bodyPr>
          <a:lstStyle/>
          <a:p>
            <a:pPr algn="ctr"/>
            <a:r>
              <a:rPr lang="en-US" sz="1600" i="1" dirty="0">
                <a:solidFill>
                  <a:schemeClr val="bg1"/>
                </a:solidFill>
              </a:rPr>
              <a:t>Give to the Lord the glory due to His name; </a:t>
            </a:r>
            <a:r>
              <a:rPr lang="en-US" sz="1600" i="1" dirty="0">
                <a:solidFill>
                  <a:srgbClr val="FFFF00"/>
                </a:solidFill>
              </a:rPr>
              <a:t>worship </a:t>
            </a:r>
            <a:r>
              <a:rPr lang="en-US" sz="1600" i="1" dirty="0">
                <a:solidFill>
                  <a:schemeClr val="bg1"/>
                </a:solidFill>
              </a:rPr>
              <a:t>the Lord in the beauty of holiness or in holy array. </a:t>
            </a:r>
            <a:r>
              <a:rPr lang="en-US" sz="1600" i="1" dirty="0" smtClean="0">
                <a:solidFill>
                  <a:schemeClr val="bg1"/>
                </a:solidFill>
              </a:rPr>
              <a:t>Psalm 29:2</a:t>
            </a:r>
            <a:endParaRPr lang="en-US" sz="1600" i="1" dirty="0">
              <a:solidFill>
                <a:schemeClr val="bg1"/>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18" y="187048"/>
            <a:ext cx="2314164" cy="2059693"/>
          </a:xfrm>
          <a:prstGeom prst="rect">
            <a:avLst/>
          </a:prstGeom>
        </p:spPr>
      </p:pic>
    </p:spTree>
    <p:extLst>
      <p:ext uri="{BB962C8B-B14F-4D97-AF65-F5344CB8AC3E}">
        <p14:creationId xmlns:p14="http://schemas.microsoft.com/office/powerpoint/2010/main" val="3999098136"/>
      </p:ext>
    </p:extLst>
  </p:cSld>
  <p:clrMapOvr>
    <a:masterClrMapping/>
  </p:clrMapOvr>
  <mc:AlternateContent xmlns:mc="http://schemas.openxmlformats.org/markup-compatibility/2006">
    <mc:Choice xmlns:p14="http://schemas.microsoft.com/office/powerpoint/2010/main" Requires="p14">
      <p:transition spd="slow" p14:dur="3000" advTm="9706">
        <p14:flash/>
      </p:transition>
    </mc:Choice>
    <mc:Fallback>
      <p:transition spd="slow" advTm="9706">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901</TotalTime>
  <Words>757</Words>
  <Application>Microsoft Office PowerPoint</Application>
  <PresentationFormat>On-screen Show (4:3)</PresentationFormat>
  <Paragraphs>129</Paragraphs>
  <Slides>66</Slides>
  <Notes>0</Notes>
  <HiddenSlides>0</HiddenSlides>
  <MMClips>1</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PowerPoint Presentation</vt:lpstr>
      <vt:lpstr>Campus Ministry Team</vt:lpstr>
      <vt:lpstr>THE DOMINICAN BLESSING</vt:lpstr>
      <vt:lpstr>PowerPoint Presentation</vt:lpstr>
      <vt:lpstr>Vision-Mission of DIS DIS is an internationally competitive school that offers a holistic learning environment for multi-lingual/cultural learners. KEY POINTS: 1. Internationally competitive school; 2. Holistic learning environment; 3. Multi-lingual/cultural learners; </vt:lpstr>
      <vt:lpstr>PowerPoint Presentation</vt:lpstr>
      <vt:lpstr>4 Pillars and  Dominican  CORE VALUES</vt:lpstr>
      <vt:lpstr>PowerPoint Presentation</vt:lpstr>
      <vt:lpstr>PowerPoint Presentation</vt:lpstr>
      <vt:lpstr>WORD: ( DOCTRINAL OR INFORMATIONAL ASPECT)   “In the beginning was  the Word, and the Word was with God, and the Word was God. “  John 1:1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Religious Studies 8  Group Activity for Easter</vt:lpstr>
      <vt:lpstr>Religious Studies 12  Group Activity for Easter</vt:lpstr>
      <vt:lpstr>Religious Studies 12 Small Group Reporting  about Sin and Forgiveness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WITNESS: (TRANSFORMATIONAL ASPECT)  In the same way, let your light shine before others, so that they  may see your good works and give glory to your Father who is in heaven.  Matthew 5:16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WORSHIP: (DEVOTIONAL ASPECT)   Give to the Lord the glory due to His name; worship the Lord in the beauty of holiness or in holy array. Psalm 29:2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Grading System Academic= 50% + Deportment 50 %</vt:lpstr>
      <vt:lpstr>PowerPoint Presentation</vt:lpstr>
      <vt:lpstr>ORGANIZED………….20 points</vt:lpstr>
      <vt:lpstr>REFLECTIVE…………….20 POINTS</vt:lpstr>
      <vt:lpstr>COURAGEOUS…20 points</vt:lpstr>
      <vt:lpstr>HELPFUL…….20 points</vt:lpstr>
      <vt:lpstr>God bless us all…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CL-CM in the Light of TRUTH (Veritas)</dc:title>
  <dc:creator>PC068</dc:creator>
  <cp:lastModifiedBy>Ed</cp:lastModifiedBy>
  <cp:revision>62</cp:revision>
  <dcterms:created xsi:type="dcterms:W3CDTF">2016-08-04T14:37:03Z</dcterms:created>
  <dcterms:modified xsi:type="dcterms:W3CDTF">2017-03-21T09:56:01Z</dcterms:modified>
</cp:coreProperties>
</file>